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5" r:id="rId2"/>
    <p:sldId id="408" r:id="rId3"/>
    <p:sldId id="1345" r:id="rId4"/>
    <p:sldId id="1346" r:id="rId5"/>
    <p:sldId id="2946" r:id="rId6"/>
    <p:sldId id="294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ster, Peter (MidAmerican)" initials="SP(" lastIdx="7" clrIdx="0">
    <p:extLst>
      <p:ext uri="{19B8F6BF-5375-455C-9EA6-DF929625EA0E}">
        <p15:presenceInfo xmlns:p15="http://schemas.microsoft.com/office/powerpoint/2012/main" userId="S::Peter.Schuster@midamerican.com::3138bbca-8cb2-49fa-8f69-d2a3a91b7648" providerId="AD"/>
      </p:ext>
    </p:extLst>
  </p:cmAuthor>
  <p:cmAuthor id="2" name="Mitchell, Monica (MidAmerican)" initials="MM(" lastIdx="1" clrIdx="1">
    <p:extLst>
      <p:ext uri="{19B8F6BF-5375-455C-9EA6-DF929625EA0E}">
        <p15:presenceInfo xmlns:p15="http://schemas.microsoft.com/office/powerpoint/2012/main" userId="S::Monica.Mitchell@midamerican.com::c8a0aa68-2813-4e82-89f0-14fb76bb6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E3806-90A6-49EA-8C2F-E4A88984201E}"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F0AA-BE26-4A89-8F2E-AF193A3FA300}" type="slidenum">
              <a:rPr lang="en-US" smtClean="0"/>
              <a:t>‹#›</a:t>
            </a:fld>
            <a:endParaRPr lang="en-US" dirty="0"/>
          </a:p>
        </p:txBody>
      </p:sp>
    </p:spTree>
    <p:extLst>
      <p:ext uri="{BB962C8B-B14F-4D97-AF65-F5344CB8AC3E}">
        <p14:creationId xmlns:p14="http://schemas.microsoft.com/office/powerpoint/2010/main" val="393343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5</a:t>
            </a:fld>
            <a:endParaRPr lang="en-US" dirty="0"/>
          </a:p>
        </p:txBody>
      </p:sp>
    </p:spTree>
    <p:extLst>
      <p:ext uri="{BB962C8B-B14F-4D97-AF65-F5344CB8AC3E}">
        <p14:creationId xmlns:p14="http://schemas.microsoft.com/office/powerpoint/2010/main" val="1837771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3507"/>
            <a:ext cx="12192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9060" y="5691553"/>
            <a:ext cx="3657600" cy="603860"/>
          </a:xfrm>
          <a:prstGeom prst="rect">
            <a:avLst/>
          </a:prstGeom>
        </p:spPr>
      </p:pic>
    </p:spTree>
    <p:extLst>
      <p:ext uri="{BB962C8B-B14F-4D97-AF65-F5344CB8AC3E}">
        <p14:creationId xmlns:p14="http://schemas.microsoft.com/office/powerpoint/2010/main" val="2563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505"/>
            <a:ext cx="12192000" cy="683299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0" y="2921001"/>
            <a:ext cx="7670800" cy="1523596"/>
          </a:xfrm>
          <a:prstGeom prst="rect">
            <a:avLst/>
          </a:prstGeom>
        </p:spPr>
      </p:pic>
    </p:spTree>
    <p:extLst>
      <p:ext uri="{BB962C8B-B14F-4D97-AF65-F5344CB8AC3E}">
        <p14:creationId xmlns:p14="http://schemas.microsoft.com/office/powerpoint/2010/main" val="97570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10" name="Rectangle 10"/>
          <p:cNvSpPr>
            <a:spLocks noGrp="1" noChangeArrowheads="1"/>
          </p:cNvSpPr>
          <p:nvPr>
            <p:ph type="title"/>
          </p:nvPr>
        </p:nvSpPr>
        <p:spPr bwMode="auto">
          <a:xfrm>
            <a:off x="-1" y="0"/>
            <a:ext cx="73152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9"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261152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F0C8-7B0D-406F-88B1-6CEA23155AB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4271C9F-2644-4BC1-B5B5-43CA102E5F52}"/>
              </a:ext>
            </a:extLst>
          </p:cNvPr>
          <p:cNvSpPr>
            <a:spLocks noGrp="1"/>
          </p:cNvSpPr>
          <p:nvPr>
            <p:ph type="sldNum" sz="quarter" idx="10"/>
          </p:nvPr>
        </p:nvSpPr>
        <p:spPr/>
        <p:txBody>
          <a:body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02516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52743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9"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134132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146443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8"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16175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275270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122677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239886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7213600" cy="1219200"/>
          </a:xfrm>
        </p:spPr>
        <p:txBody>
          <a:bodyPr/>
          <a:lstStyle/>
          <a:p>
            <a:r>
              <a:rPr lang="en-US" sz="3470" dirty="0"/>
              <a:t>MidAmerican Energy Overview</a:t>
            </a:r>
          </a:p>
        </p:txBody>
      </p:sp>
      <p:sp>
        <p:nvSpPr>
          <p:cNvPr id="6" name="Rectangle 17"/>
          <p:cNvSpPr txBox="1">
            <a:spLocks noChangeArrowheads="1"/>
          </p:cNvSpPr>
          <p:nvPr/>
        </p:nvSpPr>
        <p:spPr bwMode="auto">
          <a:xfrm>
            <a:off x="6174235" y="1371600"/>
            <a:ext cx="5475899" cy="4572000"/>
          </a:xfrm>
          <a:prstGeom prst="rect">
            <a:avLst/>
          </a:prstGeom>
          <a:noFill/>
          <a:ln w="9525">
            <a:noFill/>
            <a:miter lim="800000"/>
            <a:headEnd/>
            <a:tailEnd/>
          </a:ln>
        </p:spPr>
        <p:txBody>
          <a:bodyPr lIns="0" tIns="0" rIns="18271" bIns="18271"/>
          <a:lstStyle/>
          <a:p>
            <a:pPr marL="228169" indent="-228169" fontAlgn="base">
              <a:lnSpc>
                <a:spcPct val="110000"/>
              </a:lnSpc>
              <a:spcBef>
                <a:spcPct val="0"/>
              </a:spcBef>
              <a:spcAft>
                <a:spcPct val="0"/>
              </a:spcAft>
              <a:buSzPct val="100000"/>
              <a:buFont typeface="Arial" pitchFamily="34" charset="0"/>
              <a:buChar char="•"/>
            </a:pPr>
            <a:r>
              <a:rPr lang="en-US" sz="1867" dirty="0">
                <a:solidFill>
                  <a:prstClr val="black"/>
                </a:solidFill>
                <a:latin typeface="Arial" panose="020B0604020202020204" pitchFamily="34" charset="0"/>
                <a:cs typeface="Arial" panose="020B0604020202020204" pitchFamily="34" charset="0"/>
              </a:rPr>
              <a:t>Headquartered in Des Moines, Iowa</a:t>
            </a:r>
          </a:p>
          <a:p>
            <a:pPr marL="228169" indent="-228169" fontAlgn="base">
              <a:lnSpc>
                <a:spcPct val="110000"/>
              </a:lnSpc>
              <a:spcBef>
                <a:spcPct val="0"/>
              </a:spcBef>
              <a:spcAft>
                <a:spcPct val="0"/>
              </a:spcAft>
              <a:buSzPct val="100000"/>
              <a:buFont typeface="Arial" pitchFamily="34" charset="0"/>
              <a:buChar char="•"/>
            </a:pPr>
            <a:endParaRPr lang="en-US" sz="1867" dirty="0">
              <a:solidFill>
                <a:prstClr val="black"/>
              </a:solidFill>
              <a:latin typeface="Arial" panose="020B0604020202020204" pitchFamily="34" charset="0"/>
              <a:cs typeface="Arial" panose="020B0604020202020204" pitchFamily="34" charset="0"/>
            </a:endParaRPr>
          </a:p>
          <a:p>
            <a:pPr marL="228169" indent="-228169" fontAlgn="base">
              <a:lnSpc>
                <a:spcPct val="110000"/>
              </a:lnSpc>
              <a:spcBef>
                <a:spcPct val="0"/>
              </a:spcBef>
              <a:spcAft>
                <a:spcPct val="0"/>
              </a:spcAft>
              <a:buSzPct val="100000"/>
              <a:buFont typeface="Arial" pitchFamily="34" charset="0"/>
              <a:buChar char="•"/>
            </a:pPr>
            <a:r>
              <a:rPr lang="en-US" sz="1867" dirty="0">
                <a:solidFill>
                  <a:prstClr val="black"/>
                </a:solidFill>
                <a:latin typeface="Arial" panose="020B0604020202020204" pitchFamily="34" charset="0"/>
                <a:cs typeface="Arial" panose="020B0604020202020204" pitchFamily="34" charset="0"/>
              </a:rPr>
              <a:t>1.6 million electric and natural gas customers in Iowa, Illinois, South Dakota and Nebraska</a:t>
            </a:r>
          </a:p>
          <a:p>
            <a:pPr marL="228169" indent="-228169" fontAlgn="base">
              <a:lnSpc>
                <a:spcPct val="110000"/>
              </a:lnSpc>
              <a:spcBef>
                <a:spcPct val="0"/>
              </a:spcBef>
              <a:spcAft>
                <a:spcPct val="0"/>
              </a:spcAft>
              <a:buSzPct val="100000"/>
              <a:buFont typeface="Arial" pitchFamily="34" charset="0"/>
              <a:buChar char="•"/>
            </a:pPr>
            <a:endParaRPr lang="en-US" sz="1867" dirty="0">
              <a:solidFill>
                <a:prstClr val="black"/>
              </a:solidFill>
              <a:latin typeface="Arial" panose="020B0604020202020204" pitchFamily="34" charset="0"/>
              <a:cs typeface="Arial" panose="020B0604020202020204" pitchFamily="34" charset="0"/>
            </a:endParaRPr>
          </a:p>
          <a:p>
            <a:pPr marL="228169" indent="-228169" fontAlgn="base">
              <a:lnSpc>
                <a:spcPct val="110000"/>
              </a:lnSpc>
              <a:spcBef>
                <a:spcPct val="0"/>
              </a:spcBef>
              <a:spcAft>
                <a:spcPct val="0"/>
              </a:spcAft>
              <a:buSzPct val="100000"/>
              <a:buFont typeface="Arial" pitchFamily="34" charset="0"/>
              <a:buChar char="•"/>
            </a:pPr>
            <a:r>
              <a:rPr lang="en-US" sz="1867" dirty="0">
                <a:solidFill>
                  <a:prstClr val="black"/>
                </a:solidFill>
                <a:latin typeface="Arial" panose="020B0604020202020204" pitchFamily="34" charset="0"/>
                <a:cs typeface="Arial" panose="020B0604020202020204" pitchFamily="34" charset="0"/>
              </a:rPr>
              <a:t>11,731 MW</a:t>
            </a:r>
            <a:r>
              <a:rPr lang="en-US" sz="1867" kern="0" baseline="60000" dirty="0">
                <a:solidFill>
                  <a:prstClr val="black"/>
                </a:solidFill>
                <a:latin typeface="Arial" panose="020B0604020202020204" pitchFamily="34" charset="0"/>
                <a:cs typeface="Arial" panose="020B0604020202020204" pitchFamily="34" charset="0"/>
              </a:rPr>
              <a:t>(1)</a:t>
            </a:r>
            <a:r>
              <a:rPr lang="en-US" sz="1867" kern="0" dirty="0">
                <a:solidFill>
                  <a:prstClr val="black"/>
                </a:solidFill>
                <a:latin typeface="Arial" panose="020B0604020202020204" pitchFamily="34" charset="0"/>
                <a:cs typeface="Arial" panose="020B0604020202020204" pitchFamily="34" charset="0"/>
              </a:rPr>
              <a:t> of owned capacity (7,320 MW of  wind and 141 MW of grid-scale solar)</a:t>
            </a:r>
            <a:endParaRPr lang="en-US" sz="1867" baseline="30000" dirty="0">
              <a:solidFill>
                <a:prstClr val="black"/>
              </a:solidFill>
              <a:latin typeface="Arial" panose="020B0604020202020204" pitchFamily="34" charset="0"/>
              <a:cs typeface="Arial" panose="020B0604020202020204" pitchFamily="34" charset="0"/>
            </a:endParaRPr>
          </a:p>
          <a:p>
            <a:pPr marL="228169" indent="-228169" fontAlgn="base">
              <a:lnSpc>
                <a:spcPct val="110000"/>
              </a:lnSpc>
              <a:spcBef>
                <a:spcPct val="0"/>
              </a:spcBef>
              <a:spcAft>
                <a:spcPct val="0"/>
              </a:spcAft>
              <a:buSzPct val="100000"/>
              <a:buFont typeface="Arial" pitchFamily="34" charset="0"/>
              <a:buChar char="•"/>
            </a:pPr>
            <a:endParaRPr lang="en-US" sz="1867" baseline="30000" dirty="0">
              <a:solidFill>
                <a:prstClr val="black"/>
              </a:solidFill>
              <a:latin typeface="Arial" panose="020B0604020202020204" pitchFamily="34" charset="0"/>
              <a:cs typeface="Arial" panose="020B0604020202020204" pitchFamily="34" charset="0"/>
            </a:endParaRPr>
          </a:p>
          <a:p>
            <a:pPr marL="228169" indent="-228169" defTabSz="1018799" fontAlgn="base">
              <a:lnSpc>
                <a:spcPct val="110000"/>
              </a:lnSpc>
              <a:spcBef>
                <a:spcPct val="0"/>
              </a:spcBef>
              <a:spcAft>
                <a:spcPts val="600"/>
              </a:spcAft>
              <a:buSzPct val="100000"/>
              <a:buFont typeface="Arial" pitchFamily="34" charset="0"/>
              <a:buChar char="•"/>
              <a:defRPr/>
            </a:pPr>
            <a:r>
              <a:rPr lang="en-US" sz="1867" kern="0" dirty="0">
                <a:solidFill>
                  <a:prstClr val="black"/>
                </a:solidFill>
                <a:latin typeface="Arial" panose="020B0604020202020204" pitchFamily="34" charset="0"/>
                <a:cs typeface="Arial" panose="020B0604020202020204" pitchFamily="34" charset="0"/>
              </a:rPr>
              <a:t>Owned capacity by fuel type:</a:t>
            </a:r>
            <a:endParaRPr lang="en-US" sz="1867" kern="0" baseline="30000" dirty="0">
              <a:solidFill>
                <a:prstClr val="black"/>
              </a:solidFill>
              <a:latin typeface="Arial" panose="020B0604020202020204" pitchFamily="34" charset="0"/>
              <a:cs typeface="Arial" panose="020B0604020202020204" pitchFamily="34" charset="0"/>
            </a:endParaRPr>
          </a:p>
          <a:p>
            <a:pPr marL="456337" lvl="1" indent="-226400" defTabSz="1018799" fontAlgn="base">
              <a:lnSpc>
                <a:spcPct val="110000"/>
              </a:lnSpc>
              <a:spcBef>
                <a:spcPct val="0"/>
              </a:spcBef>
              <a:spcAft>
                <a:spcPct val="0"/>
              </a:spcAft>
              <a:buSzPct val="100000"/>
              <a:defRPr/>
            </a:pPr>
            <a:r>
              <a:rPr lang="en-US" sz="1400" kern="0" dirty="0">
                <a:solidFill>
                  <a:prstClr val="black"/>
                </a:solidFill>
                <a:latin typeface="Arial" panose="020B0604020202020204" pitchFamily="34" charset="0"/>
                <a:cs typeface="Arial" panose="020B0604020202020204" pitchFamily="34" charset="0"/>
              </a:rPr>
              <a:t>                                          </a:t>
            </a:r>
            <a:r>
              <a:rPr lang="en-US" sz="1400" u="sng" kern="0" dirty="0">
                <a:solidFill>
                  <a:prstClr val="black"/>
                </a:solidFill>
                <a:latin typeface="Arial" panose="020B0604020202020204" pitchFamily="34" charset="0"/>
                <a:cs typeface="Arial" panose="020B0604020202020204" pitchFamily="34" charset="0"/>
              </a:rPr>
              <a:t>12/31/22</a:t>
            </a:r>
            <a:r>
              <a:rPr lang="en-US" sz="1400" kern="0" baseline="60000" dirty="0">
                <a:solidFill>
                  <a:prstClr val="black"/>
                </a:solidFill>
                <a:latin typeface="Arial" panose="020B0604020202020204" pitchFamily="34" charset="0"/>
                <a:cs typeface="Arial" panose="020B0604020202020204" pitchFamily="34" charset="0"/>
              </a:rPr>
              <a:t>(1)</a:t>
            </a:r>
            <a:r>
              <a:rPr lang="en-US" sz="1400" kern="0" dirty="0">
                <a:solidFill>
                  <a:prstClr val="black"/>
                </a:solidFill>
                <a:latin typeface="Arial" panose="020B0604020202020204" pitchFamily="34" charset="0"/>
                <a:cs typeface="Arial" panose="020B0604020202020204" pitchFamily="34" charset="0"/>
              </a:rPr>
              <a:t>          </a:t>
            </a:r>
            <a:r>
              <a:rPr lang="en-US" sz="1400" u="sng" kern="0" dirty="0">
                <a:solidFill>
                  <a:prstClr val="black"/>
                </a:solidFill>
                <a:latin typeface="Arial" panose="020B0604020202020204" pitchFamily="34" charset="0"/>
                <a:cs typeface="Arial" panose="020B0604020202020204" pitchFamily="34" charset="0"/>
              </a:rPr>
              <a:t>12/31/00</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Wind and Solar</a:t>
            </a:r>
            <a:r>
              <a:rPr lang="en-US" sz="1400" kern="0" baseline="30000" dirty="0">
                <a:solidFill>
                  <a:prstClr val="black"/>
                </a:solidFill>
                <a:latin typeface="Arial" panose="020B0604020202020204" pitchFamily="34" charset="0"/>
                <a:cs typeface="Arial" panose="020B0604020202020204" pitchFamily="34" charset="0"/>
              </a:rPr>
              <a:t>(2)</a:t>
            </a:r>
            <a:r>
              <a:rPr lang="en-US" sz="1400" kern="0" dirty="0">
                <a:solidFill>
                  <a:prstClr val="black"/>
                </a:solidFill>
                <a:latin typeface="Arial" panose="020B0604020202020204" pitchFamily="34" charset="0"/>
                <a:cs typeface="Arial" panose="020B0604020202020204" pitchFamily="34" charset="0"/>
              </a:rPr>
              <a:t>	          62%                     0%</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Coal		          22%                   70%</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Natural gas	          11%                   19%</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Nuclear and other                5%                   11%</a:t>
            </a:r>
          </a:p>
        </p:txBody>
      </p:sp>
      <p:sp>
        <p:nvSpPr>
          <p:cNvPr id="7" name="Rectangle 5"/>
          <p:cNvSpPr>
            <a:spLocks noChangeArrowheads="1"/>
          </p:cNvSpPr>
          <p:nvPr>
            <p:custDataLst>
              <p:tags r:id="rId1"/>
            </p:custDataLst>
          </p:nvPr>
        </p:nvSpPr>
        <p:spPr bwMode="auto">
          <a:xfrm>
            <a:off x="6129869" y="5689603"/>
            <a:ext cx="4549239" cy="914400"/>
          </a:xfrm>
          <a:prstGeom prst="rect">
            <a:avLst/>
          </a:prstGeom>
          <a:noFill/>
          <a:ln w="9525">
            <a:noFill/>
            <a:miter lim="800000"/>
            <a:headEnd/>
            <a:tailEnd/>
          </a:ln>
        </p:spPr>
        <p:txBody>
          <a:bodyPr lIns="0" tIns="0" rIns="16399" bIns="16399" anchor="b"/>
          <a:lstStyle/>
          <a:p>
            <a:pPr marL="273044" indent="-273044" defTabSz="820718" fontAlgn="base">
              <a:lnSpc>
                <a:spcPct val="90000"/>
              </a:lnSpc>
              <a:spcBef>
                <a:spcPct val="0"/>
              </a:spcBef>
              <a:spcAft>
                <a:spcPct val="0"/>
              </a:spcAft>
              <a:buClr>
                <a:srgbClr val="000000"/>
              </a:buClr>
              <a:buSzPct val="100000"/>
            </a:pPr>
            <a:r>
              <a:rPr lang="en-US" sz="1000" i="1" baseline="30000" dirty="0">
                <a:solidFill>
                  <a:srgbClr val="000000"/>
                </a:solidFill>
                <a:latin typeface="Arial" panose="020B0604020202020204" pitchFamily="34" charset="0"/>
                <a:cs typeface="Arial" panose="020B0604020202020204" pitchFamily="34" charset="0"/>
              </a:rPr>
              <a:t>(1) </a:t>
            </a:r>
            <a:r>
              <a:rPr lang="en-US" sz="1000" i="1" dirty="0">
                <a:solidFill>
                  <a:srgbClr val="000000"/>
                </a:solidFill>
                <a:latin typeface="Arial" panose="020B0604020202020204" pitchFamily="34" charset="0"/>
                <a:cs typeface="Arial" panose="020B0604020202020204" pitchFamily="34" charset="0"/>
              </a:rPr>
              <a:t>Net MW owned in operation and under construction as of December 31, 2022</a:t>
            </a:r>
          </a:p>
          <a:p>
            <a:pPr indent="-273044" defTabSz="820718" fontAlgn="base">
              <a:lnSpc>
                <a:spcPct val="90000"/>
              </a:lnSpc>
              <a:spcBef>
                <a:spcPct val="0"/>
              </a:spcBef>
              <a:spcAft>
                <a:spcPct val="0"/>
              </a:spcAft>
              <a:buClr>
                <a:srgbClr val="000000"/>
              </a:buClr>
              <a:buSzPct val="100000"/>
            </a:pPr>
            <a:r>
              <a:rPr lang="en-US" sz="1000" i="1" baseline="30000" dirty="0">
                <a:solidFill>
                  <a:srgbClr val="000000"/>
                </a:solidFill>
                <a:latin typeface="Arial" panose="020B0604020202020204" pitchFamily="34" charset="0"/>
                <a:cs typeface="Arial" panose="020B0604020202020204" pitchFamily="34" charset="0"/>
              </a:rPr>
              <a:t>(2)</a:t>
            </a:r>
            <a:r>
              <a:rPr lang="en-US" sz="1000" i="1" dirty="0">
                <a:solidFill>
                  <a:srgbClr val="000000"/>
                </a:solidFill>
                <a:latin typeface="Arial" panose="020B0604020202020204" pitchFamily="34" charset="0"/>
                <a:cs typeface="Arial" panose="020B0604020202020204" pitchFamily="34" charset="0"/>
              </a:rPr>
              <a:t> All or some of the renewable energy attributes associated with generation from these generating facilities may be: (a) used in future years to comply with renewable portfolio standards or other regulatory requirements or (b) sold to third parties in the form of renewable energy credits or other environmental commodities </a:t>
            </a:r>
          </a:p>
        </p:txBody>
      </p:sp>
      <p:sp>
        <p:nvSpPr>
          <p:cNvPr id="2" name="Slide Number Placeholder 1"/>
          <p:cNvSpPr>
            <a:spLocks noGrp="1"/>
          </p:cNvSpPr>
          <p:nvPr>
            <p:ph type="sldNum" sz="quarter" idx="4"/>
          </p:nvPr>
        </p:nvSpPr>
        <p:spPr/>
        <p:txBody>
          <a:bodyPr/>
          <a:lstStyle/>
          <a:p>
            <a:fld id="{752E80E1-2263-49AF-B5CD-299E76EDEEB1}" type="slidenum">
              <a:rPr lang="en-US" smtClean="0"/>
              <a:pPr/>
              <a:t>1</a:t>
            </a:fld>
            <a:endParaRPr lang="en-US" dirty="0"/>
          </a:p>
        </p:txBody>
      </p:sp>
      <p:pic>
        <p:nvPicPr>
          <p:cNvPr id="8" name="Picture 7" descr="Map&#10;&#10;Description automatically generated">
            <a:extLst>
              <a:ext uri="{FF2B5EF4-FFF2-40B4-BE49-F238E27FC236}">
                <a16:creationId xmlns:a16="http://schemas.microsoft.com/office/drawing/2014/main" id="{F77BFB4D-1C06-4B0C-A55D-F1B303358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1" y="1437518"/>
            <a:ext cx="5924550" cy="5076825"/>
          </a:xfrm>
          <a:prstGeom prst="rect">
            <a:avLst/>
          </a:prstGeom>
        </p:spPr>
      </p:pic>
    </p:spTree>
    <p:extLst>
      <p:ext uri="{BB962C8B-B14F-4D97-AF65-F5344CB8AC3E}">
        <p14:creationId xmlns:p14="http://schemas.microsoft.com/office/powerpoint/2010/main" val="348745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00AC-E5CB-4D5A-9E6C-CC90346AFE7F}"/>
              </a:ext>
            </a:extLst>
          </p:cNvPr>
          <p:cNvSpPr>
            <a:spLocks noGrp="1"/>
          </p:cNvSpPr>
          <p:nvPr>
            <p:ph type="sldNum" sz="quarter" idx="4"/>
          </p:nvPr>
        </p:nvSpPr>
        <p:spPr/>
        <p:txBody>
          <a:bodyPr/>
          <a:lstStyle/>
          <a:p>
            <a:fld id="{752E80E1-2263-49AF-B5CD-299E76EDEEB1}" type="slidenum">
              <a:rPr lang="en-US" smtClean="0"/>
              <a:pPr/>
              <a:t>2</a:t>
            </a:fld>
            <a:endParaRPr lang="en-US" dirty="0"/>
          </a:p>
        </p:txBody>
      </p:sp>
      <p:sp>
        <p:nvSpPr>
          <p:cNvPr id="3" name="Title 2">
            <a:extLst>
              <a:ext uri="{FF2B5EF4-FFF2-40B4-BE49-F238E27FC236}">
                <a16:creationId xmlns:a16="http://schemas.microsoft.com/office/drawing/2014/main" id="{BF081C90-A17C-43B6-BCB0-2BE9EDF7BDBD}"/>
              </a:ext>
            </a:extLst>
          </p:cNvPr>
          <p:cNvSpPr>
            <a:spLocks noGrp="1"/>
          </p:cNvSpPr>
          <p:nvPr>
            <p:ph type="title"/>
          </p:nvPr>
        </p:nvSpPr>
        <p:spPr/>
        <p:txBody>
          <a:bodyPr/>
          <a:lstStyle/>
          <a:p>
            <a:r>
              <a:rPr lang="en-US" dirty="0"/>
              <a:t>Berkshire Hathaway Energy</a:t>
            </a:r>
          </a:p>
        </p:txBody>
      </p:sp>
      <p:pic>
        <p:nvPicPr>
          <p:cNvPr id="8" name="Content Placeholder 7" descr="Map&#10;&#10;Description automatically generated">
            <a:extLst>
              <a:ext uri="{FF2B5EF4-FFF2-40B4-BE49-F238E27FC236}">
                <a16:creationId xmlns:a16="http://schemas.microsoft.com/office/drawing/2014/main" id="{DFD831CF-D6FE-44A5-ABA0-C641638E40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199" y="1314791"/>
            <a:ext cx="6762831" cy="5402262"/>
          </a:xfrm>
        </p:spPr>
      </p:pic>
    </p:spTree>
    <p:extLst>
      <p:ext uri="{BB962C8B-B14F-4D97-AF65-F5344CB8AC3E}">
        <p14:creationId xmlns:p14="http://schemas.microsoft.com/office/powerpoint/2010/main" val="396965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62362-FA66-424E-8BA9-A5E9DA2C3733}"/>
              </a:ext>
            </a:extLst>
          </p:cNvPr>
          <p:cNvSpPr>
            <a:spLocks noGrp="1"/>
          </p:cNvSpPr>
          <p:nvPr>
            <p:ph type="sldNum" sz="quarter" idx="4"/>
          </p:nvPr>
        </p:nvSpPr>
        <p:spPr/>
        <p:txBody>
          <a:bodyPr/>
          <a:lstStyle/>
          <a:p>
            <a:fld id="{752E80E1-2263-49AF-B5CD-299E76EDEEB1}" type="slidenum">
              <a:rPr lang="en-US" smtClean="0"/>
              <a:pPr/>
              <a:t>3</a:t>
            </a:fld>
            <a:endParaRPr lang="en-US" dirty="0"/>
          </a:p>
        </p:txBody>
      </p:sp>
      <p:sp>
        <p:nvSpPr>
          <p:cNvPr id="3" name="Title 2">
            <a:extLst>
              <a:ext uri="{FF2B5EF4-FFF2-40B4-BE49-F238E27FC236}">
                <a16:creationId xmlns:a16="http://schemas.microsoft.com/office/drawing/2014/main" id="{77D86BB5-6762-46BD-8126-8EFB8839E3ED}"/>
              </a:ext>
            </a:extLst>
          </p:cNvPr>
          <p:cNvSpPr>
            <a:spLocks noGrp="1"/>
          </p:cNvSpPr>
          <p:nvPr>
            <p:ph type="title"/>
          </p:nvPr>
        </p:nvSpPr>
        <p:spPr/>
        <p:txBody>
          <a:bodyPr/>
          <a:lstStyle/>
          <a:p>
            <a:r>
              <a:rPr lang="en-US" dirty="0">
                <a:latin typeface="Arial"/>
                <a:cs typeface="Arial"/>
              </a:rPr>
              <a:t>The “Greater Grid”</a:t>
            </a:r>
          </a:p>
        </p:txBody>
      </p:sp>
      <p:sp>
        <p:nvSpPr>
          <p:cNvPr id="4" name="Content Placeholder 3">
            <a:extLst>
              <a:ext uri="{FF2B5EF4-FFF2-40B4-BE49-F238E27FC236}">
                <a16:creationId xmlns:a16="http://schemas.microsoft.com/office/drawing/2014/main" id="{ED10D9D7-1C19-4CF2-A561-ACF1DDB5CBAB}"/>
              </a:ext>
            </a:extLst>
          </p:cNvPr>
          <p:cNvSpPr>
            <a:spLocks noGrp="1"/>
          </p:cNvSpPr>
          <p:nvPr>
            <p:ph idx="1"/>
          </p:nvPr>
        </p:nvSpPr>
        <p:spPr>
          <a:xfrm>
            <a:off x="0" y="1220304"/>
            <a:ext cx="12192000" cy="700775"/>
          </a:xfrm>
        </p:spPr>
        <p:txBody>
          <a:bodyPr lIns="121920" tIns="60960" rIns="121920" bIns="60960" anchor="t"/>
          <a:lstStyle/>
          <a:p>
            <a:pPr>
              <a:buFont typeface="Arial" pitchFamily="18" charset="0"/>
            </a:pPr>
            <a:r>
              <a:rPr lang="en-US" sz="2133" dirty="0">
                <a:solidFill>
                  <a:schemeClr val="tx1"/>
                </a:solidFill>
                <a:latin typeface="Arial"/>
                <a:cs typeface="Arial"/>
              </a:rPr>
              <a:t>MidAmerican is a member of the MidContinent Independent System Operator (“MISO”)</a:t>
            </a:r>
          </a:p>
          <a:p>
            <a:pPr>
              <a:buFont typeface="Arial" pitchFamily="18" charset="0"/>
            </a:pPr>
            <a:r>
              <a:rPr lang="en-US" sz="2133" dirty="0">
                <a:solidFill>
                  <a:schemeClr val="tx1"/>
                </a:solidFill>
                <a:latin typeface="Arial"/>
                <a:cs typeface="Arial"/>
              </a:rPr>
              <a:t>MISO’s resources include 190 GW of total resources of which 29 GW are wind and 4 GW are solar</a:t>
            </a:r>
            <a:endParaRPr lang="en-US" dirty="0"/>
          </a:p>
        </p:txBody>
      </p:sp>
      <p:pic>
        <p:nvPicPr>
          <p:cNvPr id="5" name="Picture 4">
            <a:extLst>
              <a:ext uri="{FF2B5EF4-FFF2-40B4-BE49-F238E27FC236}">
                <a16:creationId xmlns:a16="http://schemas.microsoft.com/office/drawing/2014/main" id="{26191B30-C75C-8F01-C807-5E0881693FE0}"/>
              </a:ext>
            </a:extLst>
          </p:cNvPr>
          <p:cNvPicPr>
            <a:picLocks noChangeAspect="1"/>
          </p:cNvPicPr>
          <p:nvPr/>
        </p:nvPicPr>
        <p:blipFill>
          <a:blip r:embed="rId2"/>
          <a:stretch>
            <a:fillRect/>
          </a:stretch>
        </p:blipFill>
        <p:spPr>
          <a:xfrm>
            <a:off x="1868597" y="2353812"/>
            <a:ext cx="6369392" cy="4394005"/>
          </a:xfrm>
          <a:prstGeom prst="rect">
            <a:avLst/>
          </a:prstGeom>
        </p:spPr>
      </p:pic>
    </p:spTree>
    <p:extLst>
      <p:ext uri="{BB962C8B-B14F-4D97-AF65-F5344CB8AC3E}">
        <p14:creationId xmlns:p14="http://schemas.microsoft.com/office/powerpoint/2010/main" val="139406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62362-FA66-424E-8BA9-A5E9DA2C3733}"/>
              </a:ext>
            </a:extLst>
          </p:cNvPr>
          <p:cNvSpPr>
            <a:spLocks noGrp="1"/>
          </p:cNvSpPr>
          <p:nvPr>
            <p:ph type="sldNum" sz="quarter" idx="4"/>
          </p:nvPr>
        </p:nvSpPr>
        <p:spPr/>
        <p:txBody>
          <a:bodyPr/>
          <a:lstStyle/>
          <a:p>
            <a:fld id="{752E80E1-2263-49AF-B5CD-299E76EDEEB1}" type="slidenum">
              <a:rPr lang="en-US" smtClean="0"/>
              <a:pPr/>
              <a:t>4</a:t>
            </a:fld>
            <a:endParaRPr lang="en-US" dirty="0"/>
          </a:p>
        </p:txBody>
      </p:sp>
      <p:sp>
        <p:nvSpPr>
          <p:cNvPr id="3" name="Title 2">
            <a:extLst>
              <a:ext uri="{FF2B5EF4-FFF2-40B4-BE49-F238E27FC236}">
                <a16:creationId xmlns:a16="http://schemas.microsoft.com/office/drawing/2014/main" id="{77D86BB5-6762-46BD-8126-8EFB8839E3ED}"/>
              </a:ext>
            </a:extLst>
          </p:cNvPr>
          <p:cNvSpPr>
            <a:spLocks noGrp="1"/>
          </p:cNvSpPr>
          <p:nvPr>
            <p:ph type="title"/>
          </p:nvPr>
        </p:nvSpPr>
        <p:spPr/>
        <p:txBody>
          <a:bodyPr/>
          <a:lstStyle/>
          <a:p>
            <a:r>
              <a:rPr lang="en-US" dirty="0">
                <a:latin typeface="Arial"/>
                <a:cs typeface="Arial"/>
              </a:rPr>
              <a:t>Resource Transition</a:t>
            </a:r>
            <a:br>
              <a:rPr lang="en-US" dirty="0">
                <a:latin typeface="Arial"/>
                <a:cs typeface="Arial"/>
              </a:rPr>
            </a:br>
            <a:r>
              <a:rPr lang="en-US" dirty="0">
                <a:latin typeface="Arial"/>
                <a:cs typeface="Arial"/>
              </a:rPr>
              <a:t>Current State</a:t>
            </a:r>
          </a:p>
        </p:txBody>
      </p:sp>
      <p:sp>
        <p:nvSpPr>
          <p:cNvPr id="4" name="Content Placeholder 3">
            <a:extLst>
              <a:ext uri="{FF2B5EF4-FFF2-40B4-BE49-F238E27FC236}">
                <a16:creationId xmlns:a16="http://schemas.microsoft.com/office/drawing/2014/main" id="{ED10D9D7-1C19-4CF2-A561-ACF1DDB5CBAB}"/>
              </a:ext>
            </a:extLst>
          </p:cNvPr>
          <p:cNvSpPr>
            <a:spLocks noGrp="1"/>
          </p:cNvSpPr>
          <p:nvPr>
            <p:ph idx="1"/>
          </p:nvPr>
        </p:nvSpPr>
        <p:spPr/>
        <p:txBody>
          <a:bodyPr lIns="121920" tIns="60960" rIns="121920" bIns="60960" anchor="t"/>
          <a:lstStyle/>
          <a:p>
            <a:pPr>
              <a:buFont typeface="Arial" pitchFamily="18" charset="0"/>
            </a:pPr>
            <a:r>
              <a:rPr lang="en-US" sz="2133" dirty="0">
                <a:solidFill>
                  <a:schemeClr val="tx1"/>
                </a:solidFill>
                <a:latin typeface="Arial"/>
                <a:cs typeface="Arial"/>
              </a:rPr>
              <a:t>The MISO region in the Midwest has undergone a significant resource transition in the past fifteen years with approximately 29,000 MW of wind and more than 4,000 MW of solar installed; at the same time, 17,000 MW of coal generation has retired</a:t>
            </a:r>
          </a:p>
          <a:p>
            <a:pPr algn="l">
              <a:buFont typeface="Arial" pitchFamily="18" charset="0"/>
              <a:buChar char="•"/>
            </a:pPr>
            <a:r>
              <a:rPr lang="en-US" sz="2133" dirty="0">
                <a:solidFill>
                  <a:schemeClr val="tx1"/>
                </a:solidFill>
                <a:latin typeface="Arial"/>
                <a:cs typeface="Arial"/>
              </a:rPr>
              <a:t>In the upper Midwest, four states (Illinois, Michigan, Minnesota and Wisconsin) have carbon-free or carbon-neutral by 2050 goals and multiple utilities in all states have carbon free goals by 2050</a:t>
            </a:r>
          </a:p>
          <a:p>
            <a:pPr algn="l">
              <a:buFont typeface="Arial,Sans-Serif" pitchFamily="18" charset="0"/>
              <a:buChar char="•"/>
            </a:pPr>
            <a:r>
              <a:rPr lang="en-US" sz="2133" dirty="0">
                <a:solidFill>
                  <a:schemeClr val="tx1"/>
                </a:solidFill>
                <a:latin typeface="Arial"/>
                <a:cs typeface="Arial"/>
              </a:rPr>
              <a:t>The generation reserve margin has tightened with a shift in the focus from summer-peak afternoon to generation shortages in winter twilight and late spring</a:t>
            </a:r>
            <a:endParaRPr lang="en-US" sz="2400" dirty="0">
              <a:solidFill>
                <a:schemeClr val="tx1"/>
              </a:solidFill>
            </a:endParaRPr>
          </a:p>
          <a:p>
            <a:pPr algn="l">
              <a:buFont typeface="Arial,Sans-Serif" pitchFamily="18" charset="0"/>
              <a:buChar char="•"/>
            </a:pPr>
            <a:r>
              <a:rPr lang="en-US" sz="2133" dirty="0">
                <a:solidFill>
                  <a:schemeClr val="tx1"/>
                </a:solidFill>
                <a:latin typeface="Arial"/>
                <a:cs typeface="Arial"/>
              </a:rPr>
              <a:t>MISO’s Multi-Value Project initiative first approved by the MISO Board in 2011 resulted in 2,000 miles of 345 kV and 765 kV transmission lines being constructed over a nine-state area over a period from 2013 through 2020</a:t>
            </a:r>
          </a:p>
          <a:p>
            <a:pPr algn="l">
              <a:buFont typeface="Arial,Sans-Serif" pitchFamily="18" charset="0"/>
              <a:buChar char="•"/>
            </a:pPr>
            <a:r>
              <a:rPr lang="en-US" sz="2133" dirty="0">
                <a:solidFill>
                  <a:schemeClr val="tx1"/>
                </a:solidFill>
                <a:latin typeface="Arial"/>
                <a:cs typeface="Arial"/>
              </a:rPr>
              <a:t>While the MVP portfolio has been enormously beneficial in terms of enabling more than 10 GW of renewable development, relieving congestion and providing local reliability benefits, the transmission system is once again significantly constrained</a:t>
            </a:r>
          </a:p>
          <a:p>
            <a:pPr algn="l">
              <a:buFont typeface="Arial" pitchFamily="18" charset="0"/>
              <a:buChar char="•"/>
            </a:pPr>
            <a:r>
              <a:rPr lang="en-US" sz="2133" dirty="0">
                <a:solidFill>
                  <a:schemeClr val="tx1"/>
                </a:solidFill>
                <a:latin typeface="Arial"/>
                <a:cs typeface="Arial"/>
              </a:rPr>
              <a:t>In response, MISO has approved “Tranche 1” Long Range Transmission Planning projects</a:t>
            </a:r>
            <a:endParaRPr lang="en-US" dirty="0">
              <a:solidFill>
                <a:schemeClr val="tx1"/>
              </a:solidFill>
            </a:endParaRPr>
          </a:p>
          <a:p>
            <a:pPr lvl="1"/>
            <a:endParaRPr lang="en-US" dirty="0"/>
          </a:p>
        </p:txBody>
      </p:sp>
    </p:spTree>
    <p:extLst>
      <p:ext uri="{BB962C8B-B14F-4D97-AF65-F5344CB8AC3E}">
        <p14:creationId xmlns:p14="http://schemas.microsoft.com/office/powerpoint/2010/main" val="9930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BCFA04-6453-0EC8-93EC-99DE343C0AAB}"/>
              </a:ext>
            </a:extLst>
          </p:cNvPr>
          <p:cNvSpPr>
            <a:spLocks noGrp="1"/>
          </p:cNvSpPr>
          <p:nvPr>
            <p:ph idx="1"/>
          </p:nvPr>
        </p:nvSpPr>
        <p:spPr>
          <a:xfrm>
            <a:off x="1" y="1134165"/>
            <a:ext cx="5149156" cy="5504115"/>
          </a:xfrm>
        </p:spPr>
        <p:txBody>
          <a:bodyPr/>
          <a:lstStyle/>
          <a:p>
            <a:pPr marL="452955" lvl="1" indent="-380990">
              <a:spcBef>
                <a:spcPts val="0"/>
              </a:spcBef>
              <a:buFont typeface="Arial" panose="020B0604020202020204" pitchFamily="34" charset="0"/>
              <a:buChar char="•"/>
              <a:defRPr/>
            </a:pPr>
            <a:r>
              <a:rPr lang="en-US" sz="2400" kern="1200" dirty="0">
                <a:solidFill>
                  <a:prstClr val="black"/>
                </a:solidFill>
                <a:ea typeface="Times New Roman" panose="02020603050405020304" pitchFamily="18" charset="0"/>
              </a:rPr>
              <a:t>In July 2022, MISO approved a set of 18 Long Range Transmission Planning Projects</a:t>
            </a:r>
          </a:p>
          <a:p>
            <a:pPr marL="990575" lvl="2" indent="-380990">
              <a:spcBef>
                <a:spcPts val="0"/>
              </a:spcBef>
              <a:defRPr/>
            </a:pPr>
            <a:r>
              <a:rPr lang="en-US" kern="1200" dirty="0">
                <a:solidFill>
                  <a:prstClr val="black"/>
                </a:solidFill>
                <a:ea typeface="Times New Roman" panose="02020603050405020304" pitchFamily="18" charset="0"/>
              </a:rPr>
              <a:t>The Projects total more than 2,000 miles of 345 kV lines across nine states at a total cost of $10.4b</a:t>
            </a:r>
          </a:p>
          <a:p>
            <a:pPr marL="452955" lvl="1" indent="-380990">
              <a:spcBef>
                <a:spcPts val="0"/>
              </a:spcBef>
              <a:buFont typeface="Arial" panose="020B0604020202020204" pitchFamily="34" charset="0"/>
              <a:buChar char="•"/>
              <a:defRPr/>
            </a:pPr>
            <a:r>
              <a:rPr lang="en-US" sz="2400" kern="1200" dirty="0">
                <a:solidFill>
                  <a:prstClr val="black"/>
                </a:solidFill>
                <a:ea typeface="Times New Roman" panose="02020603050405020304" pitchFamily="18" charset="0"/>
              </a:rPr>
              <a:t>MidAmerican and ITC Midwest will build nearly 500 miles of 345 kV lines in Iowa, totaling $2b</a:t>
            </a:r>
            <a:endParaRPr lang="en-US" sz="1867" kern="1200" dirty="0">
              <a:solidFill>
                <a:prstClr val="black"/>
              </a:solidFill>
              <a:ea typeface="Times New Roman" panose="02020603050405020304" pitchFamily="18" charset="0"/>
            </a:endParaRPr>
          </a:p>
          <a:p>
            <a:pPr marL="452955" lvl="1" indent="-380990">
              <a:spcBef>
                <a:spcPts val="0"/>
              </a:spcBef>
              <a:buFont typeface="Arial" panose="020B0604020202020204" pitchFamily="34" charset="0"/>
              <a:buChar char="•"/>
              <a:defRPr/>
            </a:pPr>
            <a:r>
              <a:rPr lang="en-US" sz="2400" kern="1200" dirty="0">
                <a:solidFill>
                  <a:prstClr val="black"/>
                </a:solidFill>
              </a:rPr>
              <a:t>Iowa customers will experience a b/c ratio between 3 and 4</a:t>
            </a:r>
          </a:p>
        </p:txBody>
      </p:sp>
      <p:sp>
        <p:nvSpPr>
          <p:cNvPr id="3" name="Title 2">
            <a:extLst>
              <a:ext uri="{FF2B5EF4-FFF2-40B4-BE49-F238E27FC236}">
                <a16:creationId xmlns:a16="http://schemas.microsoft.com/office/drawing/2014/main" id="{17CEC701-3BF7-4EC5-1D59-8EAC6CEC1530}"/>
              </a:ext>
            </a:extLst>
          </p:cNvPr>
          <p:cNvSpPr>
            <a:spLocks noGrp="1"/>
          </p:cNvSpPr>
          <p:nvPr>
            <p:ph type="title"/>
          </p:nvPr>
        </p:nvSpPr>
        <p:spPr/>
        <p:txBody>
          <a:bodyPr/>
          <a:lstStyle/>
          <a:p>
            <a:r>
              <a:rPr lang="en-US" dirty="0"/>
              <a:t>Long Range Transmission Planning Tranche 1 Overview</a:t>
            </a:r>
          </a:p>
        </p:txBody>
      </p:sp>
      <p:sp>
        <p:nvSpPr>
          <p:cNvPr id="4" name="Slide Number Placeholder 3">
            <a:extLst>
              <a:ext uri="{FF2B5EF4-FFF2-40B4-BE49-F238E27FC236}">
                <a16:creationId xmlns:a16="http://schemas.microsoft.com/office/drawing/2014/main" id="{247BCDF3-31C1-AE9F-FD9D-0BEE0D4C6B48}"/>
              </a:ext>
            </a:extLst>
          </p:cNvPr>
          <p:cNvSpPr>
            <a:spLocks noGrp="1"/>
          </p:cNvSpPr>
          <p:nvPr>
            <p:ph type="sldNum" sz="quarter" idx="4"/>
          </p:nvPr>
        </p:nvSpPr>
        <p:spPr/>
        <p:txBody>
          <a:bodyPr/>
          <a:lstStyle/>
          <a:p>
            <a:fld id="{752E80E1-2263-49AF-B5CD-299E76EDEEB1}" type="slidenum">
              <a:rPr lang="en-US" smtClean="0"/>
              <a:pPr/>
              <a:t>5</a:t>
            </a:fld>
            <a:endParaRPr lang="en-US" dirty="0"/>
          </a:p>
        </p:txBody>
      </p:sp>
      <p:pic>
        <p:nvPicPr>
          <p:cNvPr id="5" name="Picture 4">
            <a:extLst>
              <a:ext uri="{FF2B5EF4-FFF2-40B4-BE49-F238E27FC236}">
                <a16:creationId xmlns:a16="http://schemas.microsoft.com/office/drawing/2014/main" id="{50C39BD5-219E-F671-D1E3-3CCE78FDD07A}"/>
              </a:ext>
            </a:extLst>
          </p:cNvPr>
          <p:cNvPicPr>
            <a:picLocks noChangeAspect="1"/>
          </p:cNvPicPr>
          <p:nvPr/>
        </p:nvPicPr>
        <p:blipFill>
          <a:blip r:embed="rId3"/>
          <a:stretch>
            <a:fillRect/>
          </a:stretch>
        </p:blipFill>
        <p:spPr>
          <a:xfrm>
            <a:off x="5149156" y="1172531"/>
            <a:ext cx="6949179" cy="5427383"/>
          </a:xfrm>
          <a:prstGeom prst="rect">
            <a:avLst/>
          </a:prstGeom>
        </p:spPr>
      </p:pic>
    </p:spTree>
    <p:extLst>
      <p:ext uri="{BB962C8B-B14F-4D97-AF65-F5344CB8AC3E}">
        <p14:creationId xmlns:p14="http://schemas.microsoft.com/office/powerpoint/2010/main" val="176787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5D7683-A155-A87E-10DE-22D04A1306E3}"/>
              </a:ext>
            </a:extLst>
          </p:cNvPr>
          <p:cNvSpPr>
            <a:spLocks noGrp="1"/>
          </p:cNvSpPr>
          <p:nvPr>
            <p:ph idx="1"/>
          </p:nvPr>
        </p:nvSpPr>
        <p:spPr>
          <a:xfrm>
            <a:off x="0" y="1245835"/>
            <a:ext cx="5128181" cy="5392445"/>
          </a:xfrm>
        </p:spPr>
        <p:txBody>
          <a:bodyPr/>
          <a:lstStyle/>
          <a:p>
            <a:r>
              <a:rPr lang="en-US" sz="1867" dirty="0"/>
              <a:t>Tranche 2 will consider futures with much higher amounts of renewables and electrification</a:t>
            </a:r>
          </a:p>
          <a:p>
            <a:r>
              <a:rPr lang="en-US" sz="1867" dirty="0"/>
              <a:t>Key choice between many lines using traditional 345 kV voltages or fewer lines at 765 kV</a:t>
            </a:r>
          </a:p>
          <a:p>
            <a:r>
              <a:rPr lang="en-US" sz="1867" dirty="0"/>
              <a:t>MidAmerican believes some buildout of each voltage makes the most sense in order to:</a:t>
            </a:r>
          </a:p>
          <a:p>
            <a:pPr lvl="1"/>
            <a:r>
              <a:rPr lang="en-US" sz="1600" dirty="0"/>
              <a:t>Provide local reliability benefits</a:t>
            </a:r>
          </a:p>
          <a:p>
            <a:pPr lvl="1"/>
            <a:r>
              <a:rPr lang="en-US" sz="1600" dirty="0"/>
              <a:t>Provide for more corridors to connect new renewables</a:t>
            </a:r>
          </a:p>
          <a:p>
            <a:pPr lvl="1"/>
            <a:r>
              <a:rPr lang="en-US" sz="1600" dirty="0"/>
              <a:t>Allow for greater flows from regions experiencing “excess” renewables in a given hour or day to regions experiencing shortfalls at that same time</a:t>
            </a:r>
          </a:p>
          <a:p>
            <a:pPr lvl="1"/>
            <a:endParaRPr lang="en-US" sz="1333" dirty="0"/>
          </a:p>
        </p:txBody>
      </p:sp>
      <p:sp>
        <p:nvSpPr>
          <p:cNvPr id="3" name="Title 2">
            <a:extLst>
              <a:ext uri="{FF2B5EF4-FFF2-40B4-BE49-F238E27FC236}">
                <a16:creationId xmlns:a16="http://schemas.microsoft.com/office/drawing/2014/main" id="{83DA24CA-F531-1FCA-E64F-9F70070D4A8B}"/>
              </a:ext>
            </a:extLst>
          </p:cNvPr>
          <p:cNvSpPr>
            <a:spLocks noGrp="1"/>
          </p:cNvSpPr>
          <p:nvPr>
            <p:ph type="title"/>
          </p:nvPr>
        </p:nvSpPr>
        <p:spPr/>
        <p:txBody>
          <a:bodyPr/>
          <a:lstStyle/>
          <a:p>
            <a:r>
              <a:rPr lang="en-US" dirty="0"/>
              <a:t>LRTP Projects Tranche 2 </a:t>
            </a:r>
          </a:p>
        </p:txBody>
      </p:sp>
      <p:sp>
        <p:nvSpPr>
          <p:cNvPr id="4" name="Slide Number Placeholder 3">
            <a:extLst>
              <a:ext uri="{FF2B5EF4-FFF2-40B4-BE49-F238E27FC236}">
                <a16:creationId xmlns:a16="http://schemas.microsoft.com/office/drawing/2014/main" id="{7021EF02-FB86-98EF-C001-9DC8A87716D3}"/>
              </a:ext>
            </a:extLst>
          </p:cNvPr>
          <p:cNvSpPr>
            <a:spLocks noGrp="1"/>
          </p:cNvSpPr>
          <p:nvPr>
            <p:ph type="sldNum" sz="quarter" idx="4"/>
          </p:nvPr>
        </p:nvSpPr>
        <p:spPr/>
        <p:txBody>
          <a:bodyPr/>
          <a:lstStyle/>
          <a:p>
            <a:fld id="{752E80E1-2263-49AF-B5CD-299E76EDEEB1}" type="slidenum">
              <a:rPr lang="en-US" smtClean="0"/>
              <a:pPr/>
              <a:t>6</a:t>
            </a:fld>
            <a:endParaRPr lang="en-US" dirty="0"/>
          </a:p>
        </p:txBody>
      </p:sp>
      <p:pic>
        <p:nvPicPr>
          <p:cNvPr id="6" name="Picture 5">
            <a:extLst>
              <a:ext uri="{FF2B5EF4-FFF2-40B4-BE49-F238E27FC236}">
                <a16:creationId xmlns:a16="http://schemas.microsoft.com/office/drawing/2014/main" id="{7886B555-393E-4AB3-893F-26C45842361E}"/>
              </a:ext>
            </a:extLst>
          </p:cNvPr>
          <p:cNvPicPr>
            <a:picLocks noChangeAspect="1"/>
          </p:cNvPicPr>
          <p:nvPr/>
        </p:nvPicPr>
        <p:blipFill>
          <a:blip r:embed="rId2"/>
          <a:stretch>
            <a:fillRect/>
          </a:stretch>
        </p:blipFill>
        <p:spPr>
          <a:xfrm>
            <a:off x="5128181" y="1134165"/>
            <a:ext cx="6983136" cy="5221811"/>
          </a:xfrm>
          <a:prstGeom prst="rect">
            <a:avLst/>
          </a:prstGeom>
        </p:spPr>
      </p:pic>
    </p:spTree>
    <p:extLst>
      <p:ext uri="{BB962C8B-B14F-4D97-AF65-F5344CB8AC3E}">
        <p14:creationId xmlns:p14="http://schemas.microsoft.com/office/powerpoint/2010/main" val="3230580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GNOREFONTNONCOMPLIANCE" val="0"/>
  <p:tag name="FONTNAME" val="Times New Roman"/>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567</Words>
  <Application>Microsoft Office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Arial,Sans-Serif</vt:lpstr>
      <vt:lpstr>Calibri</vt:lpstr>
      <vt:lpstr>Times New Roman</vt:lpstr>
      <vt:lpstr>1_Office Theme</vt:lpstr>
      <vt:lpstr>MidAmerican Energy Overview</vt:lpstr>
      <vt:lpstr>Berkshire Hathaway Energy</vt:lpstr>
      <vt:lpstr>The “Greater Grid”</vt:lpstr>
      <vt:lpstr>Resource Transition Current State</vt:lpstr>
      <vt:lpstr>Long Range Transmission Planning Tranche 1 Overview</vt:lpstr>
      <vt:lpstr>LRTP Projects Tranche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dc:creator>
  <cp:lastModifiedBy>Stevens, Dehn (MidAmerican)</cp:lastModifiedBy>
  <cp:revision>40</cp:revision>
  <dcterms:created xsi:type="dcterms:W3CDTF">2020-12-14T14:18:14Z</dcterms:created>
  <dcterms:modified xsi:type="dcterms:W3CDTF">2023-05-02T18:06:41Z</dcterms:modified>
</cp:coreProperties>
</file>