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71" r:id="rId5"/>
    <p:sldMasterId id="2147483704" r:id="rId6"/>
    <p:sldMasterId id="2147483682" r:id="rId7"/>
    <p:sldMasterId id="2147483715" r:id="rId8"/>
  </p:sldMasterIdLst>
  <p:notesMasterIdLst>
    <p:notesMasterId r:id="rId25"/>
  </p:notesMasterIdLst>
  <p:sldIdLst>
    <p:sldId id="981" r:id="rId9"/>
    <p:sldId id="815" r:id="rId10"/>
    <p:sldId id="684" r:id="rId11"/>
    <p:sldId id="991" r:id="rId12"/>
    <p:sldId id="982" r:id="rId13"/>
    <p:sldId id="988" r:id="rId14"/>
    <p:sldId id="799" r:id="rId15"/>
    <p:sldId id="989" r:id="rId16"/>
    <p:sldId id="990" r:id="rId17"/>
    <p:sldId id="619" r:id="rId18"/>
    <p:sldId id="992" r:id="rId19"/>
    <p:sldId id="993" r:id="rId20"/>
    <p:sldId id="994" r:id="rId21"/>
    <p:sldId id="996" r:id="rId22"/>
    <p:sldId id="995" r:id="rId23"/>
    <p:sldId id="9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BE"/>
    <a:srgbClr val="FFFFFF"/>
    <a:srgbClr val="D2DB81"/>
    <a:srgbClr val="B2BE36"/>
    <a:srgbClr val="717921"/>
    <a:srgbClr val="EDF2C4"/>
    <a:srgbClr val="95A02C"/>
    <a:srgbClr val="B2BE34"/>
    <a:srgbClr val="C1CD2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CD95C-E896-4B1E-800A-86217CA2F231}" v="95" dt="2023-04-26T19:49:08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BB5DF-AC9B-4E18-A90F-845E64FBE5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F046F5-6AF6-44F9-B63B-E6DDFA7980D4}">
      <dgm:prSet phldrT="[Text]"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Energy Plan</a:t>
          </a:r>
        </a:p>
        <a:p>
          <a:r>
            <a:rPr lang="en-US" sz="1200" b="1" dirty="0"/>
            <a:t>(2015-2016)</a:t>
          </a:r>
        </a:p>
      </dgm:t>
    </dgm:pt>
    <dgm:pt modelId="{892C023A-A968-462B-98D7-63310B088E07}" type="parTrans" cxnId="{E9AF94F5-F35B-4B9E-BADF-628D6DB1F229}">
      <dgm:prSet/>
      <dgm:spPr/>
      <dgm:t>
        <a:bodyPr/>
        <a:lstStyle/>
        <a:p>
          <a:endParaRPr lang="en-US"/>
        </a:p>
      </dgm:t>
    </dgm:pt>
    <dgm:pt modelId="{3FD8772D-2448-4CC6-8F3D-C866E3508CE9}" type="sibTrans" cxnId="{E9AF94F5-F35B-4B9E-BADF-628D6DB1F229}">
      <dgm:prSet/>
      <dgm:spPr/>
      <dgm:t>
        <a:bodyPr/>
        <a:lstStyle/>
        <a:p>
          <a:endParaRPr lang="en-US"/>
        </a:p>
      </dgm:t>
    </dgm:pt>
    <dgm:pt modelId="{6A37D4A6-4560-4839-9212-D941C59F77E9}">
      <dgm:prSet phldrT="[Text]"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Carbon Sequestration Task Force</a:t>
          </a:r>
        </a:p>
        <a:p>
          <a:r>
            <a:rPr lang="en-US" sz="1300" b="1" dirty="0"/>
            <a:t> </a:t>
          </a:r>
          <a:r>
            <a:rPr lang="en-US" sz="1200" b="1" dirty="0"/>
            <a:t>(2021-2022)</a:t>
          </a:r>
        </a:p>
      </dgm:t>
    </dgm:pt>
    <dgm:pt modelId="{C0970566-B9B8-4A46-8EE3-5A2CB25C44E7}" type="parTrans" cxnId="{D83FD51B-FC57-4FF3-B5ED-EBCC86FE1757}">
      <dgm:prSet/>
      <dgm:spPr/>
      <dgm:t>
        <a:bodyPr/>
        <a:lstStyle/>
        <a:p>
          <a:endParaRPr lang="en-US"/>
        </a:p>
      </dgm:t>
    </dgm:pt>
    <dgm:pt modelId="{20BDB0D6-DE05-4848-8DBA-32A01244BA9A}" type="sibTrans" cxnId="{D83FD51B-FC57-4FF3-B5ED-EBCC86FE1757}">
      <dgm:prSet/>
      <dgm:spPr/>
      <dgm:t>
        <a:bodyPr/>
        <a:lstStyle/>
        <a:p>
          <a:endParaRPr lang="en-US"/>
        </a:p>
      </dgm:t>
    </dgm:pt>
    <dgm:pt modelId="{D67958B5-902A-4AA9-A158-E6FF3F21973B}">
      <dgm:prSet phldrT="[Text]"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Hydrogen Hub Exploratory Workgroup</a:t>
          </a:r>
        </a:p>
        <a:p>
          <a:r>
            <a:rPr lang="en-US" sz="1300" b="1" dirty="0"/>
            <a:t> </a:t>
          </a:r>
          <a:r>
            <a:rPr lang="en-US" sz="1200" b="1" dirty="0"/>
            <a:t>(2022)</a:t>
          </a:r>
        </a:p>
      </dgm:t>
    </dgm:pt>
    <dgm:pt modelId="{DAC4E8DE-EF76-4FE6-BF21-C90192DF7DEE}" type="parTrans" cxnId="{252E1728-2610-4D4A-949C-4883CB46B352}">
      <dgm:prSet/>
      <dgm:spPr/>
      <dgm:t>
        <a:bodyPr/>
        <a:lstStyle/>
        <a:p>
          <a:endParaRPr lang="en-US"/>
        </a:p>
      </dgm:t>
    </dgm:pt>
    <dgm:pt modelId="{8B801C27-D1F1-4C96-8BE9-5C27667406D7}" type="sibTrans" cxnId="{252E1728-2610-4D4A-949C-4883CB46B352}">
      <dgm:prSet/>
      <dgm:spPr/>
      <dgm:t>
        <a:bodyPr/>
        <a:lstStyle/>
        <a:p>
          <a:endParaRPr lang="en-US"/>
        </a:p>
      </dgm:t>
    </dgm:pt>
    <dgm:pt modelId="{5086E1B6-EA60-47AB-89B6-C1229668C8EF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Biomass Conversion Action Committee</a:t>
          </a:r>
        </a:p>
        <a:p>
          <a:r>
            <a:rPr lang="en-US" sz="1200" b="1" dirty="0"/>
            <a:t>(2017-2018)</a:t>
          </a:r>
        </a:p>
      </dgm:t>
    </dgm:pt>
    <dgm:pt modelId="{A4C4AD4F-6C88-4DF9-B171-3F56FCA2496D}" type="parTrans" cxnId="{016B63AF-5A69-47E7-B8CC-52DD11DDE11D}">
      <dgm:prSet/>
      <dgm:spPr/>
      <dgm:t>
        <a:bodyPr/>
        <a:lstStyle/>
        <a:p>
          <a:endParaRPr lang="en-US"/>
        </a:p>
      </dgm:t>
    </dgm:pt>
    <dgm:pt modelId="{64579868-506F-47B3-8B05-C01AC9D81EFC}" type="sibTrans" cxnId="{016B63AF-5A69-47E7-B8CC-52DD11DDE11D}">
      <dgm:prSet/>
      <dgm:spPr/>
      <dgm:t>
        <a:bodyPr/>
        <a:lstStyle/>
        <a:p>
          <a:endParaRPr lang="en-US"/>
        </a:p>
      </dgm:t>
    </dgm:pt>
    <dgm:pt modelId="{C4A3D13D-3829-46E9-AE22-F966282023DA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Energy Center Board</a:t>
          </a:r>
        </a:p>
        <a:p>
          <a:r>
            <a:rPr lang="en-US" sz="1300" b="1" dirty="0"/>
            <a:t> </a:t>
          </a:r>
          <a:r>
            <a:rPr lang="en-US" sz="1200" b="1" dirty="0"/>
            <a:t>(2017-present)</a:t>
          </a:r>
        </a:p>
      </dgm:t>
    </dgm:pt>
    <dgm:pt modelId="{A3E40544-F6DD-4F9E-82F8-553BD186D25F}" type="parTrans" cxnId="{DD5F17D3-4C33-4A9B-8391-B504823528B3}">
      <dgm:prSet/>
      <dgm:spPr/>
      <dgm:t>
        <a:bodyPr/>
        <a:lstStyle/>
        <a:p>
          <a:endParaRPr lang="en-US"/>
        </a:p>
      </dgm:t>
    </dgm:pt>
    <dgm:pt modelId="{7BCC28BE-D848-42D5-A70E-082F5902337B}" type="sibTrans" cxnId="{DD5F17D3-4C33-4A9B-8391-B504823528B3}">
      <dgm:prSet/>
      <dgm:spPr/>
      <dgm:t>
        <a:bodyPr/>
        <a:lstStyle/>
        <a:p>
          <a:endParaRPr lang="en-US"/>
        </a:p>
      </dgm:t>
    </dgm:pt>
    <dgm:pt modelId="{01654225-D849-4CC8-B038-88F2CBD489B1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Energy Storage Action Committee</a:t>
          </a:r>
        </a:p>
        <a:p>
          <a:r>
            <a:rPr lang="en-US" sz="1300" b="1" dirty="0"/>
            <a:t> </a:t>
          </a:r>
          <a:r>
            <a:rPr lang="en-US" sz="1200" b="1" dirty="0"/>
            <a:t>(2018-2019)</a:t>
          </a:r>
        </a:p>
      </dgm:t>
    </dgm:pt>
    <dgm:pt modelId="{3192BD45-E622-4B57-ACDE-B06539AA24D2}" type="parTrans" cxnId="{EC12B96C-5BEA-4EC8-BFCF-6F3DAF26BEC9}">
      <dgm:prSet/>
      <dgm:spPr/>
      <dgm:t>
        <a:bodyPr/>
        <a:lstStyle/>
        <a:p>
          <a:endParaRPr lang="en-US"/>
        </a:p>
      </dgm:t>
    </dgm:pt>
    <dgm:pt modelId="{577C91A5-C3A9-4A0D-8199-2BB12CC736B4}" type="sibTrans" cxnId="{EC12B96C-5BEA-4EC8-BFCF-6F3DAF26BEC9}">
      <dgm:prSet/>
      <dgm:spPr/>
      <dgm:t>
        <a:bodyPr/>
        <a:lstStyle/>
        <a:p>
          <a:endParaRPr lang="en-US"/>
        </a:p>
      </dgm:t>
    </dgm:pt>
    <dgm:pt modelId="{B1F75EF9-1B34-4572-B12D-ACEC761AED8B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Electric Vehicle Infrastructure Steering Committee</a:t>
          </a:r>
        </a:p>
        <a:p>
          <a:r>
            <a:rPr lang="en-US" sz="1300" b="1" dirty="0"/>
            <a:t> </a:t>
          </a:r>
          <a:r>
            <a:rPr lang="en-US" sz="1200" b="1" dirty="0"/>
            <a:t>(2018-2019)</a:t>
          </a:r>
        </a:p>
      </dgm:t>
    </dgm:pt>
    <dgm:pt modelId="{FFD1A823-1627-4D93-A254-6EE92E6C4111}" type="parTrans" cxnId="{80D40FD3-1F56-425B-A283-883A593B5F6B}">
      <dgm:prSet/>
      <dgm:spPr/>
      <dgm:t>
        <a:bodyPr/>
        <a:lstStyle/>
        <a:p>
          <a:endParaRPr lang="en-US"/>
        </a:p>
      </dgm:t>
    </dgm:pt>
    <dgm:pt modelId="{2FBA2B13-8B77-4E1E-AA3D-644D2DA46809}" type="sibTrans" cxnId="{80D40FD3-1F56-425B-A283-883A593B5F6B}">
      <dgm:prSet/>
      <dgm:spPr/>
      <dgm:t>
        <a:bodyPr/>
        <a:lstStyle/>
        <a:p>
          <a:endParaRPr lang="en-US"/>
        </a:p>
      </dgm:t>
    </dgm:pt>
    <dgm:pt modelId="{BF1E2810-1011-454A-B2E6-EE5C244B8FDB}" type="pres">
      <dgm:prSet presAssocID="{103BB5DF-AC9B-4E18-A90F-845E64FBE5D1}" presName="CompostProcess" presStyleCnt="0">
        <dgm:presLayoutVars>
          <dgm:dir/>
          <dgm:resizeHandles val="exact"/>
        </dgm:presLayoutVars>
      </dgm:prSet>
      <dgm:spPr/>
    </dgm:pt>
    <dgm:pt modelId="{09E2E4BB-0225-4DE1-B146-E52EB80CD9A7}" type="pres">
      <dgm:prSet presAssocID="{103BB5DF-AC9B-4E18-A90F-845E64FBE5D1}" presName="arrow" presStyleLbl="bgShp" presStyleIdx="0" presStyleCnt="1"/>
      <dgm:spPr>
        <a:solidFill>
          <a:srgbClr val="B2BE36"/>
        </a:solidFill>
      </dgm:spPr>
    </dgm:pt>
    <dgm:pt modelId="{681DE494-E824-40F2-B724-F703EE2D6F3D}" type="pres">
      <dgm:prSet presAssocID="{103BB5DF-AC9B-4E18-A90F-845E64FBE5D1}" presName="linearProcess" presStyleCnt="0"/>
      <dgm:spPr/>
    </dgm:pt>
    <dgm:pt modelId="{2A5A4DB9-DC8F-4C84-AF36-A14A29FE0B18}" type="pres">
      <dgm:prSet presAssocID="{93F046F5-6AF6-44F9-B63B-E6DDFA7980D4}" presName="textNode" presStyleLbl="node1" presStyleIdx="0" presStyleCnt="7">
        <dgm:presLayoutVars>
          <dgm:bulletEnabled val="1"/>
        </dgm:presLayoutVars>
      </dgm:prSet>
      <dgm:spPr/>
    </dgm:pt>
    <dgm:pt modelId="{AD4496B8-79B6-4ED8-998F-AD57FDA4D3E1}" type="pres">
      <dgm:prSet presAssocID="{3FD8772D-2448-4CC6-8F3D-C866E3508CE9}" presName="sibTrans" presStyleCnt="0"/>
      <dgm:spPr/>
    </dgm:pt>
    <dgm:pt modelId="{30778240-8E02-4DED-8B46-EB8A2186AC3F}" type="pres">
      <dgm:prSet presAssocID="{5086E1B6-EA60-47AB-89B6-C1229668C8EF}" presName="textNode" presStyleLbl="node1" presStyleIdx="1" presStyleCnt="7">
        <dgm:presLayoutVars>
          <dgm:bulletEnabled val="1"/>
        </dgm:presLayoutVars>
      </dgm:prSet>
      <dgm:spPr/>
    </dgm:pt>
    <dgm:pt modelId="{05242AB4-6F9E-47DD-AA48-98B9EB5FCCFE}" type="pres">
      <dgm:prSet presAssocID="{64579868-506F-47B3-8B05-C01AC9D81EFC}" presName="sibTrans" presStyleCnt="0"/>
      <dgm:spPr/>
    </dgm:pt>
    <dgm:pt modelId="{16025643-AE61-4A8A-A877-D6E50121D2F3}" type="pres">
      <dgm:prSet presAssocID="{C4A3D13D-3829-46E9-AE22-F966282023DA}" presName="textNode" presStyleLbl="node1" presStyleIdx="2" presStyleCnt="7">
        <dgm:presLayoutVars>
          <dgm:bulletEnabled val="1"/>
        </dgm:presLayoutVars>
      </dgm:prSet>
      <dgm:spPr/>
    </dgm:pt>
    <dgm:pt modelId="{AA5D06D2-CD84-4810-A633-6521505F948B}" type="pres">
      <dgm:prSet presAssocID="{7BCC28BE-D848-42D5-A70E-082F5902337B}" presName="sibTrans" presStyleCnt="0"/>
      <dgm:spPr/>
    </dgm:pt>
    <dgm:pt modelId="{A4D76BE3-2779-4367-9572-31EF3434FCCA}" type="pres">
      <dgm:prSet presAssocID="{01654225-D849-4CC8-B038-88F2CBD489B1}" presName="textNode" presStyleLbl="node1" presStyleIdx="3" presStyleCnt="7">
        <dgm:presLayoutVars>
          <dgm:bulletEnabled val="1"/>
        </dgm:presLayoutVars>
      </dgm:prSet>
      <dgm:spPr/>
    </dgm:pt>
    <dgm:pt modelId="{C80EC5C3-E620-4DA9-87F8-24B8028BEFF4}" type="pres">
      <dgm:prSet presAssocID="{577C91A5-C3A9-4A0D-8199-2BB12CC736B4}" presName="sibTrans" presStyleCnt="0"/>
      <dgm:spPr/>
    </dgm:pt>
    <dgm:pt modelId="{530F0102-2E08-4E24-B7A0-273A099088CF}" type="pres">
      <dgm:prSet presAssocID="{B1F75EF9-1B34-4572-B12D-ACEC761AED8B}" presName="textNode" presStyleLbl="node1" presStyleIdx="4" presStyleCnt="7" custScaleX="111668">
        <dgm:presLayoutVars>
          <dgm:bulletEnabled val="1"/>
        </dgm:presLayoutVars>
      </dgm:prSet>
      <dgm:spPr/>
    </dgm:pt>
    <dgm:pt modelId="{02958BC7-B8CF-4EF1-BFD5-E4D04FE7C60C}" type="pres">
      <dgm:prSet presAssocID="{2FBA2B13-8B77-4E1E-AA3D-644D2DA46809}" presName="sibTrans" presStyleCnt="0"/>
      <dgm:spPr/>
    </dgm:pt>
    <dgm:pt modelId="{C2B8EFC6-3D93-4B97-B320-9C0264B61462}" type="pres">
      <dgm:prSet presAssocID="{6A37D4A6-4560-4839-9212-D941C59F77E9}" presName="textNode" presStyleLbl="node1" presStyleIdx="5" presStyleCnt="7" custScaleX="115318">
        <dgm:presLayoutVars>
          <dgm:bulletEnabled val="1"/>
        </dgm:presLayoutVars>
      </dgm:prSet>
      <dgm:spPr/>
    </dgm:pt>
    <dgm:pt modelId="{0D66CE6E-1F19-4504-AD11-0B9DD5D5C0FD}" type="pres">
      <dgm:prSet presAssocID="{20BDB0D6-DE05-4848-8DBA-32A01244BA9A}" presName="sibTrans" presStyleCnt="0"/>
      <dgm:spPr/>
    </dgm:pt>
    <dgm:pt modelId="{BC342239-7B14-4ED7-91B8-6CB174277E76}" type="pres">
      <dgm:prSet presAssocID="{D67958B5-902A-4AA9-A158-E6FF3F21973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83FD51B-FC57-4FF3-B5ED-EBCC86FE1757}" srcId="{103BB5DF-AC9B-4E18-A90F-845E64FBE5D1}" destId="{6A37D4A6-4560-4839-9212-D941C59F77E9}" srcOrd="5" destOrd="0" parTransId="{C0970566-B9B8-4A46-8EE3-5A2CB25C44E7}" sibTransId="{20BDB0D6-DE05-4848-8DBA-32A01244BA9A}"/>
    <dgm:cxn modelId="{1D77471D-2918-4E9F-89F9-3076B98AEBFF}" type="presOf" srcId="{C4A3D13D-3829-46E9-AE22-F966282023DA}" destId="{16025643-AE61-4A8A-A877-D6E50121D2F3}" srcOrd="0" destOrd="0" presId="urn:microsoft.com/office/officeart/2005/8/layout/hProcess9"/>
    <dgm:cxn modelId="{252E1728-2610-4D4A-949C-4883CB46B352}" srcId="{103BB5DF-AC9B-4E18-A90F-845E64FBE5D1}" destId="{D67958B5-902A-4AA9-A158-E6FF3F21973B}" srcOrd="6" destOrd="0" parTransId="{DAC4E8DE-EF76-4FE6-BF21-C90192DF7DEE}" sibTransId="{8B801C27-D1F1-4C96-8BE9-5C27667406D7}"/>
    <dgm:cxn modelId="{6472055F-20DC-4D48-A846-3395E180EED1}" type="presOf" srcId="{B1F75EF9-1B34-4572-B12D-ACEC761AED8B}" destId="{530F0102-2E08-4E24-B7A0-273A099088CF}" srcOrd="0" destOrd="0" presId="urn:microsoft.com/office/officeart/2005/8/layout/hProcess9"/>
    <dgm:cxn modelId="{16A51062-A38D-4CDB-8551-8A5E5B3E81CB}" type="presOf" srcId="{93F046F5-6AF6-44F9-B63B-E6DDFA7980D4}" destId="{2A5A4DB9-DC8F-4C84-AF36-A14A29FE0B18}" srcOrd="0" destOrd="0" presId="urn:microsoft.com/office/officeart/2005/8/layout/hProcess9"/>
    <dgm:cxn modelId="{EC12B96C-5BEA-4EC8-BFCF-6F3DAF26BEC9}" srcId="{103BB5DF-AC9B-4E18-A90F-845E64FBE5D1}" destId="{01654225-D849-4CC8-B038-88F2CBD489B1}" srcOrd="3" destOrd="0" parTransId="{3192BD45-E622-4B57-ACDE-B06539AA24D2}" sibTransId="{577C91A5-C3A9-4A0D-8199-2BB12CC736B4}"/>
    <dgm:cxn modelId="{994C3758-7069-4A7C-A263-79762FF1D91C}" type="presOf" srcId="{01654225-D849-4CC8-B038-88F2CBD489B1}" destId="{A4D76BE3-2779-4367-9572-31EF3434FCCA}" srcOrd="0" destOrd="0" presId="urn:microsoft.com/office/officeart/2005/8/layout/hProcess9"/>
    <dgm:cxn modelId="{443E12A0-1A47-48DA-A611-3158B12B7824}" type="presOf" srcId="{5086E1B6-EA60-47AB-89B6-C1229668C8EF}" destId="{30778240-8E02-4DED-8B46-EB8A2186AC3F}" srcOrd="0" destOrd="0" presId="urn:microsoft.com/office/officeart/2005/8/layout/hProcess9"/>
    <dgm:cxn modelId="{016B63AF-5A69-47E7-B8CC-52DD11DDE11D}" srcId="{103BB5DF-AC9B-4E18-A90F-845E64FBE5D1}" destId="{5086E1B6-EA60-47AB-89B6-C1229668C8EF}" srcOrd="1" destOrd="0" parTransId="{A4C4AD4F-6C88-4DF9-B171-3F56FCA2496D}" sibTransId="{64579868-506F-47B3-8B05-C01AC9D81EFC}"/>
    <dgm:cxn modelId="{80D40FD3-1F56-425B-A283-883A593B5F6B}" srcId="{103BB5DF-AC9B-4E18-A90F-845E64FBE5D1}" destId="{B1F75EF9-1B34-4572-B12D-ACEC761AED8B}" srcOrd="4" destOrd="0" parTransId="{FFD1A823-1627-4D93-A254-6EE92E6C4111}" sibTransId="{2FBA2B13-8B77-4E1E-AA3D-644D2DA46809}"/>
    <dgm:cxn modelId="{DD5F17D3-4C33-4A9B-8391-B504823528B3}" srcId="{103BB5DF-AC9B-4E18-A90F-845E64FBE5D1}" destId="{C4A3D13D-3829-46E9-AE22-F966282023DA}" srcOrd="2" destOrd="0" parTransId="{A3E40544-F6DD-4F9E-82F8-553BD186D25F}" sibTransId="{7BCC28BE-D848-42D5-A70E-082F5902337B}"/>
    <dgm:cxn modelId="{B75FAFD9-DE6F-4F4E-A868-3456B46B07C9}" type="presOf" srcId="{103BB5DF-AC9B-4E18-A90F-845E64FBE5D1}" destId="{BF1E2810-1011-454A-B2E6-EE5C244B8FDB}" srcOrd="0" destOrd="0" presId="urn:microsoft.com/office/officeart/2005/8/layout/hProcess9"/>
    <dgm:cxn modelId="{EF033BF4-D45F-4C8F-8CFA-ADA1F7439E7A}" type="presOf" srcId="{6A37D4A6-4560-4839-9212-D941C59F77E9}" destId="{C2B8EFC6-3D93-4B97-B320-9C0264B61462}" srcOrd="0" destOrd="0" presId="urn:microsoft.com/office/officeart/2005/8/layout/hProcess9"/>
    <dgm:cxn modelId="{E9AF94F5-F35B-4B9E-BADF-628D6DB1F229}" srcId="{103BB5DF-AC9B-4E18-A90F-845E64FBE5D1}" destId="{93F046F5-6AF6-44F9-B63B-E6DDFA7980D4}" srcOrd="0" destOrd="0" parTransId="{892C023A-A968-462B-98D7-63310B088E07}" sibTransId="{3FD8772D-2448-4CC6-8F3D-C866E3508CE9}"/>
    <dgm:cxn modelId="{7AA70EFB-2DAF-4146-93EE-588A791DE404}" type="presOf" srcId="{D67958B5-902A-4AA9-A158-E6FF3F21973B}" destId="{BC342239-7B14-4ED7-91B8-6CB174277E76}" srcOrd="0" destOrd="0" presId="urn:microsoft.com/office/officeart/2005/8/layout/hProcess9"/>
    <dgm:cxn modelId="{D48CF796-9551-4704-BAD2-12B31C34447A}" type="presParOf" srcId="{BF1E2810-1011-454A-B2E6-EE5C244B8FDB}" destId="{09E2E4BB-0225-4DE1-B146-E52EB80CD9A7}" srcOrd="0" destOrd="0" presId="urn:microsoft.com/office/officeart/2005/8/layout/hProcess9"/>
    <dgm:cxn modelId="{1C249E3A-C387-4E9D-B401-6E4AE2008B5C}" type="presParOf" srcId="{BF1E2810-1011-454A-B2E6-EE5C244B8FDB}" destId="{681DE494-E824-40F2-B724-F703EE2D6F3D}" srcOrd="1" destOrd="0" presId="urn:microsoft.com/office/officeart/2005/8/layout/hProcess9"/>
    <dgm:cxn modelId="{E47DCD2E-7CEF-43E9-9FA8-85DCC204C024}" type="presParOf" srcId="{681DE494-E824-40F2-B724-F703EE2D6F3D}" destId="{2A5A4DB9-DC8F-4C84-AF36-A14A29FE0B18}" srcOrd="0" destOrd="0" presId="urn:microsoft.com/office/officeart/2005/8/layout/hProcess9"/>
    <dgm:cxn modelId="{ECD55235-57B1-43AA-A293-A046893371FD}" type="presParOf" srcId="{681DE494-E824-40F2-B724-F703EE2D6F3D}" destId="{AD4496B8-79B6-4ED8-998F-AD57FDA4D3E1}" srcOrd="1" destOrd="0" presId="urn:microsoft.com/office/officeart/2005/8/layout/hProcess9"/>
    <dgm:cxn modelId="{61F736E0-5FA0-443E-9605-1B57E6E574B5}" type="presParOf" srcId="{681DE494-E824-40F2-B724-F703EE2D6F3D}" destId="{30778240-8E02-4DED-8B46-EB8A2186AC3F}" srcOrd="2" destOrd="0" presId="urn:microsoft.com/office/officeart/2005/8/layout/hProcess9"/>
    <dgm:cxn modelId="{ABF48051-1388-4400-A62C-5A2246094F3F}" type="presParOf" srcId="{681DE494-E824-40F2-B724-F703EE2D6F3D}" destId="{05242AB4-6F9E-47DD-AA48-98B9EB5FCCFE}" srcOrd="3" destOrd="0" presId="urn:microsoft.com/office/officeart/2005/8/layout/hProcess9"/>
    <dgm:cxn modelId="{DF08B8DB-1887-4558-9B87-C2BA91DF61BA}" type="presParOf" srcId="{681DE494-E824-40F2-B724-F703EE2D6F3D}" destId="{16025643-AE61-4A8A-A877-D6E50121D2F3}" srcOrd="4" destOrd="0" presId="urn:microsoft.com/office/officeart/2005/8/layout/hProcess9"/>
    <dgm:cxn modelId="{8CCCBF73-C47A-450D-80AD-172B6A2D9A02}" type="presParOf" srcId="{681DE494-E824-40F2-B724-F703EE2D6F3D}" destId="{AA5D06D2-CD84-4810-A633-6521505F948B}" srcOrd="5" destOrd="0" presId="urn:microsoft.com/office/officeart/2005/8/layout/hProcess9"/>
    <dgm:cxn modelId="{A1757EA8-0DA1-4F4A-A7B8-B43AABB62B37}" type="presParOf" srcId="{681DE494-E824-40F2-B724-F703EE2D6F3D}" destId="{A4D76BE3-2779-4367-9572-31EF3434FCCA}" srcOrd="6" destOrd="0" presId="urn:microsoft.com/office/officeart/2005/8/layout/hProcess9"/>
    <dgm:cxn modelId="{E358BE24-991A-43B3-B2FF-1ADEED366ABF}" type="presParOf" srcId="{681DE494-E824-40F2-B724-F703EE2D6F3D}" destId="{C80EC5C3-E620-4DA9-87F8-24B8028BEFF4}" srcOrd="7" destOrd="0" presId="urn:microsoft.com/office/officeart/2005/8/layout/hProcess9"/>
    <dgm:cxn modelId="{DE672B50-464D-42F7-B77C-DAAA02F28741}" type="presParOf" srcId="{681DE494-E824-40F2-B724-F703EE2D6F3D}" destId="{530F0102-2E08-4E24-B7A0-273A099088CF}" srcOrd="8" destOrd="0" presId="urn:microsoft.com/office/officeart/2005/8/layout/hProcess9"/>
    <dgm:cxn modelId="{5675A620-395A-4D75-9B0B-2C0F7A1B750A}" type="presParOf" srcId="{681DE494-E824-40F2-B724-F703EE2D6F3D}" destId="{02958BC7-B8CF-4EF1-BFD5-E4D04FE7C60C}" srcOrd="9" destOrd="0" presId="urn:microsoft.com/office/officeart/2005/8/layout/hProcess9"/>
    <dgm:cxn modelId="{D1735A34-D7C9-4C5C-BCC1-C2DE2F5063FA}" type="presParOf" srcId="{681DE494-E824-40F2-B724-F703EE2D6F3D}" destId="{C2B8EFC6-3D93-4B97-B320-9C0264B61462}" srcOrd="10" destOrd="0" presId="urn:microsoft.com/office/officeart/2005/8/layout/hProcess9"/>
    <dgm:cxn modelId="{9AE8AC46-8E7F-4F6F-9BE9-AF1ADDB2F852}" type="presParOf" srcId="{681DE494-E824-40F2-B724-F703EE2D6F3D}" destId="{0D66CE6E-1F19-4504-AD11-0B9DD5D5C0FD}" srcOrd="11" destOrd="0" presId="urn:microsoft.com/office/officeart/2005/8/layout/hProcess9"/>
    <dgm:cxn modelId="{2F39D8E9-D5BF-46CD-8BD1-07A13C78D412}" type="presParOf" srcId="{681DE494-E824-40F2-B724-F703EE2D6F3D}" destId="{BC342239-7B14-4ED7-91B8-6CB174277E76}" srcOrd="1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2E4BB-0225-4DE1-B146-E52EB80CD9A7}">
      <dsp:nvSpPr>
        <dsp:cNvPr id="0" name=""/>
        <dsp:cNvSpPr/>
      </dsp:nvSpPr>
      <dsp:spPr>
        <a:xfrm>
          <a:off x="737234" y="0"/>
          <a:ext cx="8355330" cy="4495800"/>
        </a:xfrm>
        <a:prstGeom prst="rightArrow">
          <a:avLst/>
        </a:prstGeom>
        <a:solidFill>
          <a:srgbClr val="B2BE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A4DB9-DC8F-4C84-AF36-A14A29FE0B18}">
      <dsp:nvSpPr>
        <dsp:cNvPr id="0" name=""/>
        <dsp:cNvSpPr/>
      </dsp:nvSpPr>
      <dsp:spPr>
        <a:xfrm>
          <a:off x="2902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Energy Plan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(2015-2016)</a:t>
          </a:r>
        </a:p>
      </dsp:txBody>
      <dsp:txXfrm>
        <a:off x="60892" y="1406730"/>
        <a:ext cx="1071947" cy="1682340"/>
      </dsp:txXfrm>
    </dsp:sp>
    <dsp:sp modelId="{30778240-8E02-4DED-8B46-EB8A2186AC3F}">
      <dsp:nvSpPr>
        <dsp:cNvPr id="0" name=""/>
        <dsp:cNvSpPr/>
      </dsp:nvSpPr>
      <dsp:spPr>
        <a:xfrm>
          <a:off x="1388818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Biomass Conversion Action Committee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(2017-2018)</a:t>
          </a:r>
        </a:p>
      </dsp:txBody>
      <dsp:txXfrm>
        <a:off x="1446808" y="1406730"/>
        <a:ext cx="1071947" cy="1682340"/>
      </dsp:txXfrm>
    </dsp:sp>
    <dsp:sp modelId="{16025643-AE61-4A8A-A877-D6E50121D2F3}">
      <dsp:nvSpPr>
        <dsp:cNvPr id="0" name=""/>
        <dsp:cNvSpPr/>
      </dsp:nvSpPr>
      <dsp:spPr>
        <a:xfrm>
          <a:off x="2774733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Energy Center Board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(2017-present)</a:t>
          </a:r>
        </a:p>
      </dsp:txBody>
      <dsp:txXfrm>
        <a:off x="2832723" y="1406730"/>
        <a:ext cx="1071947" cy="1682340"/>
      </dsp:txXfrm>
    </dsp:sp>
    <dsp:sp modelId="{A4D76BE3-2779-4367-9572-31EF3434FCCA}">
      <dsp:nvSpPr>
        <dsp:cNvPr id="0" name=""/>
        <dsp:cNvSpPr/>
      </dsp:nvSpPr>
      <dsp:spPr>
        <a:xfrm>
          <a:off x="4160649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Energy Storage Action Committee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(2018-2019)</a:t>
          </a:r>
        </a:p>
      </dsp:txBody>
      <dsp:txXfrm>
        <a:off x="4218639" y="1406730"/>
        <a:ext cx="1071947" cy="1682340"/>
      </dsp:txXfrm>
    </dsp:sp>
    <dsp:sp modelId="{530F0102-2E08-4E24-B7A0-273A099088CF}">
      <dsp:nvSpPr>
        <dsp:cNvPr id="0" name=""/>
        <dsp:cNvSpPr/>
      </dsp:nvSpPr>
      <dsp:spPr>
        <a:xfrm>
          <a:off x="5546564" y="1348740"/>
          <a:ext cx="1326534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Electric Vehicle Infrastructure Steering Committee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(2018-2019)</a:t>
          </a:r>
        </a:p>
      </dsp:txBody>
      <dsp:txXfrm>
        <a:off x="5611320" y="1413496"/>
        <a:ext cx="1197022" cy="1668808"/>
      </dsp:txXfrm>
    </dsp:sp>
    <dsp:sp modelId="{C2B8EFC6-3D93-4B97-B320-9C0264B61462}">
      <dsp:nvSpPr>
        <dsp:cNvPr id="0" name=""/>
        <dsp:cNvSpPr/>
      </dsp:nvSpPr>
      <dsp:spPr>
        <a:xfrm>
          <a:off x="7071087" y="1348740"/>
          <a:ext cx="1369894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Carbon Sequestration Task Force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(2021-2022)</a:t>
          </a:r>
        </a:p>
      </dsp:txBody>
      <dsp:txXfrm>
        <a:off x="7137960" y="1415613"/>
        <a:ext cx="1236148" cy="1664574"/>
      </dsp:txXfrm>
    </dsp:sp>
    <dsp:sp modelId="{BC342239-7B14-4ED7-91B8-6CB174277E76}">
      <dsp:nvSpPr>
        <dsp:cNvPr id="0" name=""/>
        <dsp:cNvSpPr/>
      </dsp:nvSpPr>
      <dsp:spPr>
        <a:xfrm>
          <a:off x="8638969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Hydrogen Hub Exploratory Workgroup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(2022)</a:t>
          </a:r>
        </a:p>
      </dsp:txBody>
      <dsp:txXfrm>
        <a:off x="8696959" y="1406730"/>
        <a:ext cx="1071947" cy="1682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EF5C3-80EC-45E7-A9C7-680385C89B68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BDB5-FECE-49D0-9376-FF1DA7DD0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3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10325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 fontAlgn="base">
              <a:spcBef>
                <a:spcPct val="0"/>
              </a:spcBef>
              <a:spcAft>
                <a:spcPct val="0"/>
              </a:spcAft>
              <a:defRPr/>
            </a:pPr>
            <a:fld id="{93B5CD12-9443-4AB5-AA2D-3A7763290C69}" type="slidenum">
              <a:rPr lang="en-US">
                <a:solidFill>
                  <a:srgbClr val="000000"/>
                </a:solidFill>
                <a:latin typeface="Arial" charset="0"/>
              </a:rPr>
              <a:pPr defTabSz="94947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2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F3FE-199C-4806-8E69-46EB64139E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55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280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8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918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91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000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53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98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907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738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150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55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54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8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24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866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294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635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15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567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142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2389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03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0414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636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892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918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748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261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889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483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9403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51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35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757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2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8651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257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637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8562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9648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939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3059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646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57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457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3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60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330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2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5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C1CD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2400" b="1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C1CD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2400" b="1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24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24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waeda.com/iowa-grid-resilience-fun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waeda.com/iowa-energy-office/energy-loa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04726-3829-4477-9E14-B2903618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70704D-7BC7-470C-9163-5421F9C1C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97DAC-8374-4668-B9A3-2C89C2CD6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17DD09-0C6A-43C3-8430-0A12C354E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EC582C-C6BD-4315-9E72-4EA0A885C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7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CACB7BE-6A87-448C-A92A-9BFD43F87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12192000" cy="687490"/>
          </a:xfrm>
        </p:spPr>
        <p:txBody>
          <a:bodyPr>
            <a:noAutofit/>
          </a:bodyPr>
          <a:lstStyle/>
          <a:p>
            <a:pPr lvl="0" algn="ctr"/>
            <a:r>
              <a:rPr lang="en-US" sz="4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Energy Trends Workshop</a:t>
            </a:r>
          </a:p>
          <a:p>
            <a:pPr lvl="0"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IEDA Energy Office Updates &amp; Federal Funding Programs | May 4, 2023</a:t>
            </a:r>
          </a:p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CC835-F4E8-4836-A232-7504D485E393}"/>
              </a:ext>
            </a:extLst>
          </p:cNvPr>
          <p:cNvSpPr txBox="1"/>
          <p:nvPr/>
        </p:nvSpPr>
        <p:spPr>
          <a:xfrm>
            <a:off x="0" y="59531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Selinger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Jeff Geerts | Amber Buckingham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Iowa Economic Development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| Iowa Energy Office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26DE-4F8B-D712-DDE3-62C41AA6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38" y="254854"/>
            <a:ext cx="11862923" cy="795337"/>
          </a:xfrm>
        </p:spPr>
        <p:txBody>
          <a:bodyPr/>
          <a:lstStyle/>
          <a:p>
            <a:pPr algn="ctr"/>
            <a:r>
              <a:rPr lang="en-US" sz="3200" dirty="0">
                <a:latin typeface="Arial"/>
                <a:cs typeface="Arial"/>
              </a:rPr>
              <a:t>Energy Efficiency and Conservation Block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F08B-8E7E-4197-7890-360746CB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24402"/>
            <a:ext cx="10972800" cy="426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717921"/>
                </a:solidFill>
                <a:latin typeface="Arial"/>
                <a:cs typeface="Arial"/>
              </a:rPr>
              <a:t>Iowa Energy Office to receive $2,004,050</a:t>
            </a:r>
            <a:endParaRPr lang="en-US" sz="2000" dirty="0">
              <a:solidFill>
                <a:srgbClr val="717921"/>
              </a:solidFill>
            </a:endParaRPr>
          </a:p>
          <a:p>
            <a:endParaRPr lang="en-US" dirty="0">
              <a:solidFill>
                <a:srgbClr val="717921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717921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CB0E0E-C14D-D398-9C9B-022225B19D49}"/>
              </a:ext>
            </a:extLst>
          </p:cNvPr>
          <p:cNvSpPr txBox="1">
            <a:spLocks/>
          </p:cNvSpPr>
          <p:nvPr/>
        </p:nvSpPr>
        <p:spPr bwMode="auto">
          <a:xfrm>
            <a:off x="654106" y="6354275"/>
            <a:ext cx="10972800" cy="64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kern="0" dirty="0"/>
          </a:p>
          <a:p>
            <a:endParaRPr lang="en-US" kern="0" dirty="0">
              <a:latin typeface="Arial"/>
              <a:cs typeface="Arial"/>
            </a:endParaRPr>
          </a:p>
          <a:p>
            <a:endParaRPr lang="en-US" kern="0" dirty="0">
              <a:latin typeface="Arial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210997-FCF6-F284-6E60-9E8710BAD541}"/>
              </a:ext>
            </a:extLst>
          </p:cNvPr>
          <p:cNvSpPr txBox="1">
            <a:spLocks/>
          </p:cNvSpPr>
          <p:nvPr/>
        </p:nvSpPr>
        <p:spPr bwMode="auto">
          <a:xfrm>
            <a:off x="661295" y="6046253"/>
            <a:ext cx="10972800" cy="43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Pre-award information sheet submitted &amp; approved.</a:t>
            </a:r>
          </a:p>
          <a:p>
            <a:endParaRPr lang="en-US" sz="1800" kern="0" dirty="0">
              <a:latin typeface="Arial"/>
              <a:cs typeface="Arial"/>
            </a:endParaRPr>
          </a:p>
          <a:p>
            <a:endParaRPr lang="en-US" sz="1800" kern="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A820B-B87F-3A38-3771-2DC72C6EE99B}"/>
              </a:ext>
            </a:extLst>
          </p:cNvPr>
          <p:cNvSpPr txBox="1"/>
          <p:nvPr/>
        </p:nvSpPr>
        <p:spPr>
          <a:xfrm>
            <a:off x="3756330" y="1597896"/>
            <a:ext cx="4782730" cy="4062651"/>
          </a:xfrm>
          <a:prstGeom prst="rect">
            <a:avLst/>
          </a:prstGeom>
          <a:solidFill>
            <a:srgbClr val="E8ECB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Blueprint Topic Areas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Energy efficiency (e.g., building audits and retrofits, building electrification campaigns, building performance standards)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Renewables (e.g., solar and battery storage power purchasing agreements, solarize campaigns, renewable resource planning for communities)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Energy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Sustainable financing solutions for energy projects and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Workforce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Transportation (e.g., electric vehicles for fleets, EV charging infrastructure for the community)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DAE2AD-7966-E077-0D46-D27C852CC137}"/>
              </a:ext>
            </a:extLst>
          </p:cNvPr>
          <p:cNvSpPr txBox="1"/>
          <p:nvPr/>
        </p:nvSpPr>
        <p:spPr>
          <a:xfrm>
            <a:off x="8652964" y="1330443"/>
            <a:ext cx="280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100" spc="-50" dirty="0"/>
              <a:t>Preliminary survey results: </a:t>
            </a:r>
          </a:p>
          <a:p>
            <a:pPr algn="ctr"/>
            <a:r>
              <a:rPr lang="en-US" sz="1600" kern="1100" dirty="0"/>
              <a:t>96 responses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59D2B-7241-C1BD-E532-DB80AA7EAD69}"/>
              </a:ext>
            </a:extLst>
          </p:cNvPr>
          <p:cNvSpPr txBox="1"/>
          <p:nvPr/>
        </p:nvSpPr>
        <p:spPr>
          <a:xfrm>
            <a:off x="8740005" y="2366585"/>
            <a:ext cx="459729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/>
              <a:t>1.</a:t>
            </a:r>
          </a:p>
          <a:p>
            <a:pPr>
              <a:spcAft>
                <a:spcPts val="500"/>
              </a:spcAft>
            </a:pPr>
            <a:r>
              <a:rPr lang="en-US" dirty="0"/>
              <a:t>2.</a:t>
            </a:r>
          </a:p>
          <a:p>
            <a:pPr>
              <a:spcAft>
                <a:spcPts val="500"/>
              </a:spcAft>
            </a:pPr>
            <a:r>
              <a:rPr lang="en-US" dirty="0"/>
              <a:t>3.</a:t>
            </a:r>
          </a:p>
          <a:p>
            <a:pPr>
              <a:spcAft>
                <a:spcPts val="500"/>
              </a:spcAft>
            </a:pPr>
            <a:r>
              <a:rPr lang="en-US" dirty="0"/>
              <a:t>4.</a:t>
            </a:r>
          </a:p>
          <a:p>
            <a:pPr>
              <a:spcAft>
                <a:spcPts val="500"/>
              </a:spcAft>
            </a:pPr>
            <a:r>
              <a:rPr lang="en-US" dirty="0"/>
              <a:t>5.</a:t>
            </a:r>
          </a:p>
          <a:p>
            <a:pPr>
              <a:spcAft>
                <a:spcPts val="500"/>
              </a:spcAft>
            </a:pPr>
            <a:r>
              <a:rPr lang="en-US" dirty="0"/>
              <a:t>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62E45-03C6-E87B-C46E-4BFD9EC5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74" y="1233350"/>
            <a:ext cx="2762636" cy="4791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6AD75-898D-BC44-A6B7-5D40166B0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"/>
          <a:stretch/>
        </p:blipFill>
        <p:spPr>
          <a:xfrm>
            <a:off x="9144000" y="2048804"/>
            <a:ext cx="2207694" cy="2407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FBA8B-40F4-E32E-14E8-E2FE20F935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" t="17228" r="855" b="871"/>
          <a:stretch/>
        </p:blipFill>
        <p:spPr>
          <a:xfrm>
            <a:off x="8759654" y="4666279"/>
            <a:ext cx="2730941" cy="8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9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7532-11BF-B4D8-8A6B-6D3BF78A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Efficiency Electric Homes Rebate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1769-12E1-B50B-4F7C-165290523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4"/>
            <a:ext cx="10972800" cy="4876796"/>
          </a:xfrm>
        </p:spPr>
        <p:txBody>
          <a:bodyPr/>
          <a:lstStyle/>
          <a:p>
            <a:r>
              <a:rPr lang="en-US" sz="2000" dirty="0"/>
              <a:t>Rebate program to support low to moderate income households who electrify their homes</a:t>
            </a:r>
            <a:r>
              <a:rPr lang="en-US" dirty="0"/>
              <a:t>.</a:t>
            </a:r>
          </a:p>
          <a:p>
            <a:pPr lvl="1"/>
            <a:r>
              <a:rPr lang="en-US" sz="1600" dirty="0"/>
              <a:t>Iowa will receive ~$60M</a:t>
            </a:r>
          </a:p>
          <a:p>
            <a:pPr lvl="1"/>
            <a:r>
              <a:rPr lang="en-US" sz="1600" dirty="0"/>
              <a:t>10 year program</a:t>
            </a:r>
          </a:p>
          <a:p>
            <a:r>
              <a:rPr lang="en-US" sz="2000" dirty="0"/>
              <a:t>Point of sale rebates – up to $14,000 per household </a:t>
            </a:r>
          </a:p>
          <a:p>
            <a:pPr lvl="1"/>
            <a:r>
              <a:rPr lang="en-US" sz="1600" dirty="0"/>
              <a:t>For HVAC projects, rebates can be assigned to the installation contractor.</a:t>
            </a:r>
          </a:p>
          <a:p>
            <a:r>
              <a:rPr lang="en-US" sz="2000" dirty="0"/>
              <a:t>Could cover up to 100% of project costs for low-income households and 50% of project costs for moderate-income households.</a:t>
            </a:r>
          </a:p>
          <a:p>
            <a:r>
              <a:rPr lang="en-US" sz="2000" dirty="0"/>
              <a:t>Multifamily units qualify if at least 50% of residents are low to moderate income.	</a:t>
            </a:r>
          </a:p>
          <a:p>
            <a:r>
              <a:rPr lang="en-US" sz="2000" dirty="0"/>
              <a:t>New construction may qualify for rebates.</a:t>
            </a:r>
          </a:p>
          <a:p>
            <a:r>
              <a:rPr lang="en-US" sz="2000" dirty="0"/>
              <a:t>Incentivizes contractors to perform electrification projects in LMI qualifying households.</a:t>
            </a:r>
          </a:p>
          <a:p>
            <a:r>
              <a:rPr lang="en-US" sz="2000" dirty="0"/>
              <a:t>Existing/Baseline equipment must utilize natural gas to qualify for the rebate.</a:t>
            </a:r>
          </a:p>
          <a:p>
            <a:r>
              <a:rPr lang="en-US" sz="2000" dirty="0"/>
              <a:t>Can be used in conjunction with utility rebates and tax incentives.</a:t>
            </a:r>
          </a:p>
        </p:txBody>
      </p:sp>
    </p:spTree>
    <p:extLst>
      <p:ext uri="{BB962C8B-B14F-4D97-AF65-F5344CB8AC3E}">
        <p14:creationId xmlns:p14="http://schemas.microsoft.com/office/powerpoint/2010/main" val="5838920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241-E96B-5E71-62E9-E01A9F0D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HEEHRA Rebates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145407-96D6-7D63-23F1-44D8DD6680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0" y="1371600"/>
          <a:ext cx="6857999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272841415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546930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59083203"/>
                    </a:ext>
                  </a:extLst>
                </a:gridCol>
              </a:tblGrid>
              <a:tr h="2946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Rebates for Qualified Electrification Projects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5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Type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Low-Income (&lt;80% AMI)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Moderate-Income (80%-150% AMI)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0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Pump HVAC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8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Pump Water Heater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$1,750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$875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75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 Stove/Cooktop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7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Pump Clothes Dryer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5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Breaker Box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0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 Wiring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$1,250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1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Weatherization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1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5804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25F9-23C4-0AF8-01E8-29791695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Home-Owner Managing Energy Savings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3ACD-73F1-54BF-F9C0-40148C89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4"/>
            <a:ext cx="10972800" cy="5062529"/>
          </a:xfrm>
        </p:spPr>
        <p:txBody>
          <a:bodyPr/>
          <a:lstStyle/>
          <a:p>
            <a:r>
              <a:rPr lang="en-US" dirty="0"/>
              <a:t>Whole home energy efficiency rebate program</a:t>
            </a:r>
          </a:p>
          <a:p>
            <a:pPr lvl="1"/>
            <a:r>
              <a:rPr lang="en-US" dirty="0"/>
              <a:t>Rebate amount will be determined by the total projected or measured savings for the whole house.</a:t>
            </a:r>
          </a:p>
          <a:p>
            <a:pPr lvl="2"/>
            <a:r>
              <a:rPr lang="en-US" dirty="0"/>
              <a:t>Not based on the installation of individual end use applications </a:t>
            </a:r>
          </a:p>
          <a:p>
            <a:pPr lvl="1"/>
            <a:r>
              <a:rPr lang="en-US" dirty="0"/>
              <a:t>Iowa will receive ~$60M</a:t>
            </a:r>
          </a:p>
          <a:p>
            <a:pPr lvl="1"/>
            <a:r>
              <a:rPr lang="en-US" dirty="0"/>
              <a:t>Measured or Modeled Approach?</a:t>
            </a:r>
          </a:p>
          <a:p>
            <a:r>
              <a:rPr lang="en-US" dirty="0"/>
              <a:t>Larger incentive for LMI households</a:t>
            </a:r>
          </a:p>
          <a:p>
            <a:r>
              <a:rPr lang="en-US" dirty="0"/>
              <a:t>Existing all electric households could qualify if they install higher efficiency equipment AND meet the savings requirements.</a:t>
            </a:r>
          </a:p>
          <a:p>
            <a:pPr lvl="2"/>
            <a:r>
              <a:rPr lang="en-US" dirty="0"/>
              <a:t>Example: Electric Baseboard heating replaced with ductless mini-split heat pumps.</a:t>
            </a:r>
          </a:p>
          <a:p>
            <a:r>
              <a:rPr lang="en-US" u="sng" dirty="0"/>
              <a:t>Requires homeowners/landlords to have an audit before work is completed.</a:t>
            </a:r>
          </a:p>
          <a:p>
            <a:r>
              <a:rPr lang="en-US" dirty="0"/>
              <a:t>Open to homeowners that may not qualify for HEERHA</a:t>
            </a:r>
          </a:p>
          <a:p>
            <a:r>
              <a:rPr lang="en-US" dirty="0"/>
              <a:t>Can be used in conjunction with utility rebates and tax incentives.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9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98E9-EB9D-A236-3F43-96E60FAB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HEEHRA and HOMES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D129-DACC-01BB-1673-3DDCC341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 2023 – State Energy Offices expect to receive official program guidance from the Department of Energy.</a:t>
            </a:r>
          </a:p>
          <a:p>
            <a:r>
              <a:rPr lang="en-US" dirty="0"/>
              <a:t>States will then begin planning state specific programs.</a:t>
            </a:r>
          </a:p>
          <a:p>
            <a:pPr lvl="1"/>
            <a:r>
              <a:rPr lang="en-US" dirty="0"/>
              <a:t>National repository?</a:t>
            </a:r>
          </a:p>
          <a:p>
            <a:pPr lvl="1"/>
            <a:r>
              <a:rPr lang="en-US" dirty="0"/>
              <a:t>Regional or National rebate systems?</a:t>
            </a:r>
          </a:p>
          <a:p>
            <a:pPr lvl="1"/>
            <a:r>
              <a:rPr lang="en-US" dirty="0"/>
              <a:t>Controlled approach?</a:t>
            </a:r>
          </a:p>
          <a:p>
            <a:pPr marL="400050"/>
            <a:r>
              <a:rPr lang="en-US" dirty="0"/>
              <a:t>Once states have finalized program plans, they must be submitted to DOE for approval.</a:t>
            </a:r>
          </a:p>
          <a:p>
            <a:pPr marL="400050"/>
            <a:r>
              <a:rPr lang="en-US"/>
              <a:t>Rebates </a:t>
            </a:r>
            <a:r>
              <a:rPr lang="en-US" dirty="0"/>
              <a:t>will likely be available during the first quarter of 2024.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124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C266-6BD1-6101-BEBA-D0BB7A87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7033"/>
            <a:ext cx="10820400" cy="1023933"/>
          </a:xfrm>
        </p:spPr>
        <p:txBody>
          <a:bodyPr/>
          <a:lstStyle/>
          <a:p>
            <a:pPr algn="ctr"/>
            <a:r>
              <a:rPr lang="en-US" sz="2800" b="0" dirty="0"/>
              <a:t>Thank you for your time. Please do not hesitate to reach out.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272137-FAAA-47F0-9A05-072C4AF5FB37}"/>
              </a:ext>
            </a:extLst>
          </p:cNvPr>
          <p:cNvSpPr txBox="1">
            <a:spLocks/>
          </p:cNvSpPr>
          <p:nvPr/>
        </p:nvSpPr>
        <p:spPr bwMode="auto">
          <a:xfrm>
            <a:off x="609600" y="384920"/>
            <a:ext cx="10972800" cy="10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kern="0" dirty="0"/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AFBDA-392A-F181-F221-AE45A8C9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35" y="4307238"/>
            <a:ext cx="8469330" cy="210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4566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EF3C3-AEBC-1A4E-C5DC-113FB211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7630"/>
            <a:ext cx="10591800" cy="58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683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Office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Thanks, Dan Nickey </a:t>
            </a:r>
            <a:r>
              <a:rPr lang="en-US" sz="2200" b="0" dirty="0"/>
              <a:t>for the invite!</a:t>
            </a:r>
          </a:p>
          <a:p>
            <a:pPr marL="0" indent="0">
              <a:buNone/>
            </a:pPr>
            <a:endParaRPr lang="en-US" sz="2200" b="0" dirty="0"/>
          </a:p>
          <a:p>
            <a:r>
              <a:rPr lang="en-US" sz="2200" dirty="0"/>
              <a:t>Active times </a:t>
            </a:r>
            <a:r>
              <a:rPr lang="en-US" sz="2200" b="0" dirty="0"/>
              <a:t>w/current grant and loan programs and,</a:t>
            </a:r>
          </a:p>
          <a:p>
            <a:endParaRPr lang="en-US" sz="2200" b="0" dirty="0"/>
          </a:p>
          <a:p>
            <a:r>
              <a:rPr lang="en-US" sz="2200" dirty="0"/>
              <a:t>IIJA &amp; IRA providing unprecedented number </a:t>
            </a:r>
            <a:r>
              <a:rPr lang="en-US" sz="2200" b="0" dirty="0"/>
              <a:t>of new programs and funding</a:t>
            </a:r>
          </a:p>
          <a:p>
            <a:endParaRPr lang="en-US" sz="2200" b="0" dirty="0"/>
          </a:p>
          <a:p>
            <a:r>
              <a:rPr lang="en-US" sz="2200" b="0" dirty="0"/>
              <a:t>New federal opportunities have seemed like a </a:t>
            </a:r>
            <a:r>
              <a:rPr lang="en-US" sz="2200" dirty="0"/>
              <a:t>hurry up and wait situation </a:t>
            </a:r>
          </a:p>
          <a:p>
            <a:endParaRPr lang="en-US" sz="2200" dirty="0"/>
          </a:p>
          <a:p>
            <a:r>
              <a:rPr lang="en-US" sz="2200" dirty="0"/>
              <a:t>Energy Office has a dedicated program manager for each new &amp; existing opportunity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928196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9630-E684-4CA6-89D0-9F9282D8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Office - Personnel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42BDB-FC1E-D60F-A052-A8C31744E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" t="11111" r="3230" b="9259"/>
          <a:stretch/>
        </p:blipFill>
        <p:spPr>
          <a:xfrm>
            <a:off x="228600" y="1905000"/>
            <a:ext cx="1122798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18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C57F-99E7-A857-C384-2211936D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Office – Committees, Boards, task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BBBC-8DD8-DB6A-B6B9-E0A329DC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Office led and/or participated in the activities of the following Iowa boards, committees, workgroups, and task forces: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EB69310-F6E1-6453-82DC-F281D1C85082}"/>
              </a:ext>
            </a:extLst>
          </p:cNvPr>
          <p:cNvGraphicFramePr/>
          <p:nvPr/>
        </p:nvGraphicFramePr>
        <p:xfrm>
          <a:off x="1066800" y="2286000"/>
          <a:ext cx="9829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532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Clean Hydrogen Hub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DOE has $7 billion available </a:t>
            </a:r>
            <a:r>
              <a:rPr lang="en-US" sz="2200" b="0" dirty="0"/>
              <a:t>to designate / fund 6-10 regional clean hydrogen hubs </a:t>
            </a:r>
            <a:endParaRPr lang="en-US" sz="1600" b="0" dirty="0"/>
          </a:p>
          <a:p>
            <a:pPr lvl="1"/>
            <a:endParaRPr lang="en-US" sz="1600" b="1" dirty="0"/>
          </a:p>
          <a:p>
            <a:r>
              <a:rPr lang="en-US" sz="2200" dirty="0"/>
              <a:t>Iowa partnered with Nebraska and Missouri </a:t>
            </a:r>
            <a:r>
              <a:rPr lang="en-US" sz="2200" b="0" dirty="0"/>
              <a:t>to form proposed regional hub</a:t>
            </a:r>
          </a:p>
          <a:p>
            <a:endParaRPr lang="en-US" sz="2200" b="0" dirty="0"/>
          </a:p>
          <a:p>
            <a:r>
              <a:rPr lang="en-US" sz="2200" b="0" dirty="0"/>
              <a:t>Reportedly, 79 concept papers received, 33 encouraged by DOE to submit full application </a:t>
            </a:r>
            <a:r>
              <a:rPr lang="en-US" sz="2200" dirty="0"/>
              <a:t>(our proposed hub was encouraged)</a:t>
            </a:r>
          </a:p>
          <a:p>
            <a:endParaRPr lang="en-US" sz="2200" b="0" dirty="0"/>
          </a:p>
          <a:p>
            <a:r>
              <a:rPr lang="en-US" sz="2200" dirty="0"/>
              <a:t>Full application was due April 7, 2023 </a:t>
            </a:r>
            <a:r>
              <a:rPr lang="en-US" sz="2200" b="0" dirty="0"/>
              <a:t>/ DOE decision expected summer/fall 2023 </a:t>
            </a:r>
          </a:p>
          <a:p>
            <a:endParaRPr lang="en-US" sz="2200" b="0" dirty="0"/>
          </a:p>
          <a:p>
            <a:r>
              <a:rPr lang="en-US" sz="2200" dirty="0"/>
              <a:t>If successful, funding would support known regional projects</a:t>
            </a:r>
            <a:r>
              <a:rPr lang="en-US" sz="2200" b="0" dirty="0"/>
              <a:t> and align with emerging hydrogen-related economic development opportunities </a:t>
            </a:r>
            <a:endParaRPr lang="en-US" sz="2200" dirty="0"/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4891493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Revolving Loan Fund (EERLF)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EERLF enables states to provide loans and grants </a:t>
            </a:r>
            <a:r>
              <a:rPr lang="en-US" sz="2200" b="0" dirty="0"/>
              <a:t>to conduct commercial &amp; residential energy efficiency upgrades/retrofits of building infrastructure</a:t>
            </a:r>
            <a:endParaRPr lang="en-US" sz="1600" b="0" dirty="0"/>
          </a:p>
          <a:p>
            <a:r>
              <a:rPr lang="en-US" sz="2200" b="0" dirty="0"/>
              <a:t>A qualifying </a:t>
            </a:r>
            <a:r>
              <a:rPr lang="en-US" sz="2200" dirty="0"/>
              <a:t>audit must be conducted </a:t>
            </a:r>
            <a:r>
              <a:rPr lang="en-US" sz="2200" b="0" dirty="0"/>
              <a:t>prior to initiating a retrofit project</a:t>
            </a:r>
          </a:p>
          <a:p>
            <a:r>
              <a:rPr lang="en-US" sz="2200" b="0" dirty="0"/>
              <a:t>Iowa Energy Office is the authorized representative of these funds</a:t>
            </a:r>
          </a:p>
          <a:p>
            <a:r>
              <a:rPr lang="en-US" sz="2200" dirty="0"/>
              <a:t>IEDA to be allocated $6.7M </a:t>
            </a:r>
            <a:r>
              <a:rPr lang="en-US" sz="2200" b="0" dirty="0"/>
              <a:t>to develop or supplement existing loan program</a:t>
            </a:r>
          </a:p>
          <a:p>
            <a:r>
              <a:rPr lang="en-US" sz="2200" b="0" dirty="0"/>
              <a:t>An application for funding </a:t>
            </a:r>
            <a:r>
              <a:rPr lang="en-US" sz="2200" dirty="0"/>
              <a:t>must be submitted to DOE by May 26, 2023</a:t>
            </a:r>
          </a:p>
          <a:p>
            <a:r>
              <a:rPr lang="en-US" sz="2200" dirty="0"/>
              <a:t>Program highlights</a:t>
            </a:r>
          </a:p>
          <a:p>
            <a:pPr lvl="1"/>
            <a:r>
              <a:rPr lang="en-US" dirty="0"/>
              <a:t>5 years lifespan</a:t>
            </a:r>
          </a:p>
          <a:p>
            <a:pPr lvl="1"/>
            <a:r>
              <a:rPr lang="en-US" dirty="0"/>
              <a:t>Loan terms &lt; 15 years</a:t>
            </a:r>
          </a:p>
          <a:p>
            <a:pPr lvl="1"/>
            <a:r>
              <a:rPr lang="en-US" b="1" dirty="0"/>
              <a:t>States may retain the funds after cycled through; federal requirements then expire</a:t>
            </a:r>
          </a:p>
          <a:p>
            <a:pPr lvl="1"/>
            <a:r>
              <a:rPr lang="en-US" dirty="0"/>
              <a:t>States can select preferred interest rate%</a:t>
            </a:r>
          </a:p>
          <a:p>
            <a:endParaRPr lang="en-US" sz="2200" dirty="0"/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7061683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Grid Resilience Formula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Objective: </a:t>
            </a:r>
            <a:r>
              <a:rPr lang="en-US" sz="2200" b="0" dirty="0"/>
              <a:t>Improve the resilience of the electric grid against disruptive events </a:t>
            </a:r>
          </a:p>
          <a:p>
            <a:r>
              <a:rPr lang="en-US" sz="2200" dirty="0"/>
              <a:t>Formula allocation to Iowa: </a:t>
            </a:r>
            <a:r>
              <a:rPr lang="en-US" sz="2200" b="0" dirty="0"/>
              <a:t>Approx $5.9M per year for five years, a portion set aside for small utilities. IEDA to set up </a:t>
            </a:r>
            <a:r>
              <a:rPr lang="en-US" sz="2200" dirty="0"/>
              <a:t>Iowa Grid Resilience Fund</a:t>
            </a:r>
            <a:r>
              <a:rPr lang="en-US" sz="2200" b="0" dirty="0"/>
              <a:t>.</a:t>
            </a:r>
          </a:p>
          <a:p>
            <a:r>
              <a:rPr lang="en-US" sz="2200" dirty="0"/>
              <a:t>Use of funds: </a:t>
            </a:r>
            <a:r>
              <a:rPr lang="en-US" sz="2200" b="0" dirty="0"/>
              <a:t>Specific grid resilience measures. Examples include monitoring and control technologies, hardening of power lines, undergrounding infrastructure. </a:t>
            </a:r>
          </a:p>
          <a:p>
            <a:r>
              <a:rPr lang="en-US" sz="2200" dirty="0"/>
              <a:t>Eligible entities for subawards: </a:t>
            </a:r>
            <a:r>
              <a:rPr lang="en-US" sz="2200" b="0" dirty="0"/>
              <a:t>electric grid operators, electricity generators, transmission owners or operators, distribution providers</a:t>
            </a:r>
          </a:p>
          <a:p>
            <a:r>
              <a:rPr lang="en-US" sz="2200" dirty="0"/>
              <a:t>Awardee match requirement: </a:t>
            </a:r>
            <a:r>
              <a:rPr lang="en-US" sz="2200" b="0" dirty="0"/>
              <a:t>15% of allocation</a:t>
            </a:r>
          </a:p>
          <a:p>
            <a:r>
              <a:rPr lang="en-US" sz="2200" dirty="0"/>
              <a:t>Sub awardee match requirement: </a:t>
            </a:r>
            <a:r>
              <a:rPr lang="en-US" sz="2200" b="0" dirty="0"/>
              <a:t>100% of subaward; however, if entity sells less than 4M MWh annually, match will be 1/3 of subaward</a:t>
            </a:r>
          </a:p>
          <a:p>
            <a:r>
              <a:rPr lang="en-US" sz="2200" b="0" dirty="0"/>
              <a:t>Iowa’s application due to DOE has been submitted and approved. </a:t>
            </a:r>
          </a:p>
        </p:txBody>
      </p:sp>
    </p:spTree>
    <p:extLst>
      <p:ext uri="{BB962C8B-B14F-4D97-AF65-F5344CB8AC3E}">
        <p14:creationId xmlns:p14="http://schemas.microsoft.com/office/powerpoint/2010/main" val="40981674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15B5-B34B-CC45-E2D0-BFE00037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Grid Resilience Fund 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2657-145F-61FC-76B4-3964779F0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Application cycle estimated summer/fall 2023 </a:t>
            </a:r>
          </a:p>
          <a:p>
            <a:r>
              <a:rPr lang="en-US" b="0" dirty="0"/>
              <a:t>Proposed subawards will be provided to DOE to verify compliance with federal requirements.</a:t>
            </a:r>
          </a:p>
          <a:p>
            <a:r>
              <a:rPr lang="en-US" b="0" dirty="0"/>
              <a:t>Federal requirements including but not limited to Build America, Buy America (BABA), Davis Bacon Act (prevailing wage), environmental review, ongoing reporting. </a:t>
            </a:r>
          </a:p>
          <a:p>
            <a:r>
              <a:rPr lang="en-US" sz="2400" b="0" dirty="0"/>
              <a:t>More information at </a:t>
            </a:r>
            <a:r>
              <a:rPr lang="en-US" sz="2400" b="0" dirty="0">
                <a:hlinkClick r:id="rId2"/>
              </a:rPr>
              <a:t>https://www.iowaeda.com/iowa-grid-resilience-fund</a:t>
            </a:r>
            <a:r>
              <a:rPr lang="en-US" sz="2400" b="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050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1358-5C5B-8242-2669-435C5303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Infrastructure Revolving Loan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A569-F654-ED32-E823-367507EC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$12M available, quarterly application cycles </a:t>
            </a:r>
          </a:p>
          <a:p>
            <a:pPr lvl="1"/>
            <a:r>
              <a:rPr lang="en-US" dirty="0"/>
              <a:t>Loan awards approved by the Iowa Energy Center Board </a:t>
            </a:r>
          </a:p>
          <a:p>
            <a:r>
              <a:rPr lang="en-US" dirty="0"/>
              <a:t>Eligible applicants: </a:t>
            </a:r>
            <a:r>
              <a:rPr lang="en-US" b="0" dirty="0"/>
              <a:t>businesses, RECs and municipal utilities </a:t>
            </a:r>
          </a:p>
          <a:p>
            <a:r>
              <a:rPr lang="en-US" dirty="0"/>
              <a:t>Loan Amounts: </a:t>
            </a:r>
            <a:r>
              <a:rPr lang="en-US" b="0" dirty="0"/>
              <a:t>Minimum $50,000, Maximum $2,500,000 and can cover up to 75% of project costs  </a:t>
            </a:r>
          </a:p>
          <a:p>
            <a:r>
              <a:rPr lang="en-US" dirty="0"/>
              <a:t>Loan Terms: </a:t>
            </a:r>
            <a:r>
              <a:rPr lang="en-US" b="0" dirty="0"/>
              <a:t>Up to 15 years </a:t>
            </a:r>
          </a:p>
          <a:p>
            <a:r>
              <a:rPr lang="en-US" dirty="0"/>
              <a:t>Interest Rate: </a:t>
            </a:r>
            <a:r>
              <a:rPr lang="en-US" b="0" dirty="0"/>
              <a:t>2% </a:t>
            </a:r>
          </a:p>
          <a:p>
            <a:r>
              <a:rPr lang="en-US" dirty="0"/>
              <a:t>Eligible projects </a:t>
            </a:r>
            <a:r>
              <a:rPr lang="en-US" b="0" dirty="0"/>
              <a:t>facilitate electricity or gas, transmission, storage or distribution. Innovative technologies are encouraged. </a:t>
            </a:r>
          </a:p>
          <a:p>
            <a:r>
              <a:rPr lang="en-US" dirty="0"/>
              <a:t>More information: </a:t>
            </a:r>
            <a:r>
              <a:rPr lang="en-US" dirty="0">
                <a:solidFill>
                  <a:srgbClr val="87A90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https://www.iowaeda.com/iowa-energy-office/energy-loans</a:t>
            </a:r>
            <a:r>
              <a:rPr lang="en-US" dirty="0">
                <a:solidFill>
                  <a:srgbClr val="87A90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2837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9aa3b6-f5fb-4571-8701-56f20689897b">
      <UserInfo>
        <DisplayName>Brian Selinger</DisplayName>
        <AccountId>18</AccountId>
        <AccountType/>
      </UserInfo>
      <UserInfo>
        <DisplayName>Amber Buckingham</DisplayName>
        <AccountId>20</AccountId>
        <AccountType/>
      </UserInfo>
    </SharedWithUsers>
    <TaxCatchAll xmlns="1d9aa3b6-f5fb-4571-8701-56f20689897b" xsi:nil="true"/>
    <lcf76f155ced4ddcb4097134ff3c332f xmlns="d2cbfc94-a69a-4175-9de2-749d5ca1cf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265D9C8320644B26F99052C4BB7A7" ma:contentTypeVersion="16" ma:contentTypeDescription="Create a new document." ma:contentTypeScope="" ma:versionID="992dde7313d3996fcca9f15857a06300">
  <xsd:schema xmlns:xsd="http://www.w3.org/2001/XMLSchema" xmlns:xs="http://www.w3.org/2001/XMLSchema" xmlns:p="http://schemas.microsoft.com/office/2006/metadata/properties" xmlns:ns2="d2cbfc94-a69a-4175-9de2-749d5ca1cf7f" xmlns:ns3="1d9aa3b6-f5fb-4571-8701-56f20689897b" targetNamespace="http://schemas.microsoft.com/office/2006/metadata/properties" ma:root="true" ma:fieldsID="9b542e0166fdb4428ecaa1a194e47c09" ns2:_="" ns3:_="">
    <xsd:import namespace="d2cbfc94-a69a-4175-9de2-749d5ca1cf7f"/>
    <xsd:import namespace="1d9aa3b6-f5fb-4571-8701-56f206898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fc94-a69a-4175-9de2-749d5ca1c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aa3b6-f5fb-4571-8701-56f206898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d208dc-b9ed-48a1-9bb4-1354ef616089}" ma:internalName="TaxCatchAll" ma:showField="CatchAllData" ma:web="1d9aa3b6-f5fb-4571-8701-56f206898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B63A0-5D83-45EB-A604-DC01BF3F749B}">
  <ds:schemaRefs>
    <ds:schemaRef ds:uri="http://purl.org/dc/elements/1.1/"/>
    <ds:schemaRef ds:uri="d2cbfc94-a69a-4175-9de2-749d5ca1cf7f"/>
    <ds:schemaRef ds:uri="http://purl.org/dc/dcmitype/"/>
    <ds:schemaRef ds:uri="1d9aa3b6-f5fb-4571-8701-56f20689897b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2588561-6C3B-42E9-9AE4-305693F1E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bfc94-a69a-4175-9de2-749d5ca1cf7f"/>
    <ds:schemaRef ds:uri="1d9aa3b6-f5fb-4571-8701-56f206898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EA59E2-527F-4CDC-BF10-9749A6348A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1207</Words>
  <Application>Microsoft Office PowerPoint</Application>
  <PresentationFormat>Widescreen</PresentationFormat>
  <Paragraphs>156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3_IEDA_Plain</vt:lpstr>
      <vt:lpstr>1_IEDA_Plain</vt:lpstr>
      <vt:lpstr>4_IEDA_Plain</vt:lpstr>
      <vt:lpstr>2_IEDA_Plain</vt:lpstr>
      <vt:lpstr>5_IEDA_Plain</vt:lpstr>
      <vt:lpstr>PowerPoint Presentation</vt:lpstr>
      <vt:lpstr>Energy Office Updates</vt:lpstr>
      <vt:lpstr>Energy Office - Personnel</vt:lpstr>
      <vt:lpstr>Energy Office – Committees, Boards, task forces</vt:lpstr>
      <vt:lpstr>Regional Clean Hydrogen Hub Opportunity</vt:lpstr>
      <vt:lpstr>Energy Efficiency Revolving Loan Fund (EERLF)</vt:lpstr>
      <vt:lpstr>DOE Grid Resilience Formula Grant Program</vt:lpstr>
      <vt:lpstr>Iowa Grid Resilience Fund Next Steps </vt:lpstr>
      <vt:lpstr>Energy Infrastructure Revolving Loan Program</vt:lpstr>
      <vt:lpstr>Energy Efficiency and Conservation Block Grant Program</vt:lpstr>
      <vt:lpstr>High Efficiency Electric Homes Rebate Act</vt:lpstr>
      <vt:lpstr>HEEHRA Rebates</vt:lpstr>
      <vt:lpstr>Home-Owner Managing Energy Savings </vt:lpstr>
      <vt:lpstr>HEEHRA and HOMES Next Steps</vt:lpstr>
      <vt:lpstr>Thank you for your time. Please do not hesitate to reach out.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Brian Selinger</cp:lastModifiedBy>
  <cp:revision>24</cp:revision>
  <dcterms:created xsi:type="dcterms:W3CDTF">2020-10-07T15:13:26Z</dcterms:created>
  <dcterms:modified xsi:type="dcterms:W3CDTF">2023-04-26T21:29:10Z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0x010100AD0265D9C8320644B26F99052C4BB7A7</vt:lpwstr>
  </property>
  <property fmtid="{D5CDD505-2E9C-101B-9397-08002B2CF9AE}" pid="3" name="MediaServiceImageTags">
    <vt:lpwstr/>
  </property>
</Properties>
</file>